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embeddedFontLst>
    <p:embeddedFont>
      <p:font typeface="Roboto Mono Medium"/>
      <p:regular r:id="rId42"/>
      <p:bold r:id="rId43"/>
      <p:italic r:id="rId44"/>
      <p:boldItalic r:id="rId45"/>
    </p:embeddedFont>
    <p:embeddedFont>
      <p:font typeface="Concert One"/>
      <p:regular r:id="rId46"/>
    </p:embeddedFont>
    <p:embeddedFont>
      <p:font typeface="Anonymous Pro"/>
      <p:regular r:id="rId47"/>
      <p:bold r:id="rId48"/>
      <p:italic r:id="rId49"/>
      <p:boldItalic r:id="rId50"/>
    </p:embeddedFont>
    <p:embeddedFont>
      <p:font typeface="Coming Soon"/>
      <p:regular r:id="rId51"/>
    </p:embeddedFont>
    <p:embeddedFont>
      <p:font typeface="Roboto Mon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RobotoMonoMedium-regular.fntdata"/><Relationship Id="rId41" Type="http://schemas.openxmlformats.org/officeDocument/2006/relationships/slide" Target="slides/slide37.xml"/><Relationship Id="rId44" Type="http://schemas.openxmlformats.org/officeDocument/2006/relationships/font" Target="fonts/RobotoMonoMedium-italic.fntdata"/><Relationship Id="rId43" Type="http://schemas.openxmlformats.org/officeDocument/2006/relationships/font" Target="fonts/RobotoMonoMedium-bold.fntdata"/><Relationship Id="rId46" Type="http://schemas.openxmlformats.org/officeDocument/2006/relationships/font" Target="fonts/ConcertOne-regular.fntdata"/><Relationship Id="rId45" Type="http://schemas.openxmlformats.org/officeDocument/2006/relationships/font" Target="fonts/RobotoMono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AnonymousPro-bold.fntdata"/><Relationship Id="rId47" Type="http://schemas.openxmlformats.org/officeDocument/2006/relationships/font" Target="fonts/AnonymousPro-regular.fntdata"/><Relationship Id="rId49" Type="http://schemas.openxmlformats.org/officeDocument/2006/relationships/font" Target="fonts/AnonymousPr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ComingSoon-regular.fntdata"/><Relationship Id="rId50" Type="http://schemas.openxmlformats.org/officeDocument/2006/relationships/font" Target="fonts/AnonymousPro-boldItalic.fntdata"/><Relationship Id="rId53" Type="http://schemas.openxmlformats.org/officeDocument/2006/relationships/font" Target="fonts/RobotoMono-bold.fntdata"/><Relationship Id="rId52" Type="http://schemas.openxmlformats.org/officeDocument/2006/relationships/font" Target="fonts/RobotoMono-regular.fntdata"/><Relationship Id="rId11" Type="http://schemas.openxmlformats.org/officeDocument/2006/relationships/slide" Target="slides/slide7.xml"/><Relationship Id="rId55" Type="http://schemas.openxmlformats.org/officeDocument/2006/relationships/font" Target="fonts/RobotoMono-boldItalic.fntdata"/><Relationship Id="rId10" Type="http://schemas.openxmlformats.org/officeDocument/2006/relationships/slide" Target="slides/slide6.xml"/><Relationship Id="rId54" Type="http://schemas.openxmlformats.org/officeDocument/2006/relationships/font" Target="fonts/RobotoMono-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Uo3eB3PA7aK_LFBjhGEcGLVZi45sopPq/view?usp=sharing" TargetMode="External"/><Relationship Id="rId3" Type="http://schemas.openxmlformats.org/officeDocument/2006/relationships/hyperlink" Target="https://drive.google.com/file/d/1aEOVQ0-NxxDyL3kmRVbjzzMLpChoPI0I/view?usp=sharing" TargetMode="External"/><Relationship Id="rId4" Type="http://schemas.openxmlformats.org/officeDocument/2006/relationships/hyperlink" Target="https://drive.google.com/file/d/1dkUt5RiAYHAclxBOHJhA01QeqvUpq1KK/view?usp=sharin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name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306a155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2306a155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With more hard negatives, the model needs to learn cross-modal representations. This technique was seen to improve upon prior self-supervised methods on action recognition benchmarks like UCF-101 and HMDB-51.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af0a2b47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1af0a2b47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way we evaluate our </a:t>
            </a:r>
            <a:r>
              <a:rPr lang="en"/>
              <a:t>representation</a:t>
            </a:r>
            <a:r>
              <a:rPr lang="en"/>
              <a:t> model is to use them for obtaining feature vector and then train a linear classifier for downstream tasks which here are action recognition and sound classification.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f3d8bc9a53_4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f3d8bc9a53_4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total number of negatives has increased compared to the single instance discrimination task described earlier. To accommodate this, we need new </a:t>
            </a:r>
            <a:r>
              <a:rPr lang="en"/>
              <a:t>approaches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Solution #1: Increasing the batch size </a:t>
            </a:r>
            <a:endParaRPr/>
          </a:p>
          <a:p>
            <a:pPr indent="0" lvl="0" marL="0" rtl="0" algn="l">
              <a:spcBef>
                <a:spcPts val="0"/>
              </a:spcBef>
              <a:spcAft>
                <a:spcPts val="0"/>
              </a:spcAft>
              <a:buNone/>
            </a:pPr>
            <a:r>
              <a:rPr lang="en"/>
              <a:t>+ Loss is fully differentiable (allow back-propagation over anchors, positive and negative samples); </a:t>
            </a:r>
            <a:endParaRPr/>
          </a:p>
          <a:p>
            <a:pPr indent="0" lvl="0" marL="0" rtl="0" algn="l">
              <a:spcBef>
                <a:spcPts val="0"/>
              </a:spcBef>
              <a:spcAft>
                <a:spcPts val="0"/>
              </a:spcAft>
              <a:buNone/>
            </a:pPr>
            <a:r>
              <a:rPr lang="en"/>
              <a:t>- Loss is batch size dependent;</a:t>
            </a:r>
            <a:endParaRPr/>
          </a:p>
          <a:p>
            <a:pPr indent="0" lvl="0" marL="0" rtl="0" algn="l">
              <a:spcBef>
                <a:spcPts val="0"/>
              </a:spcBef>
              <a:spcAft>
                <a:spcPts val="0"/>
              </a:spcAft>
              <a:buNone/>
            </a:pPr>
            <a:r>
              <a:rPr lang="en"/>
              <a:t>- Requires distributed training for large number of negatives; which is difficult to handle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Solution #2: Using memory banks [1] - </a:t>
            </a:r>
            <a:r>
              <a:rPr lang="en" sz="1000">
                <a:solidFill>
                  <a:srgbClr val="595959"/>
                </a:solidFill>
                <a:latin typeface="Roboto Mono Medium"/>
                <a:ea typeface="Roboto Mono Medium"/>
                <a:cs typeface="Roboto Mono Medium"/>
                <a:sym typeface="Roboto Mono Medium"/>
              </a:rPr>
              <a:t>Zhirong Wu et al., 2018</a:t>
            </a:r>
            <a:endParaRPr/>
          </a:p>
          <a:p>
            <a:pPr indent="0" lvl="0" marL="0" rtl="0" algn="l">
              <a:spcBef>
                <a:spcPts val="0"/>
              </a:spcBef>
              <a:spcAft>
                <a:spcPts val="0"/>
              </a:spcAft>
              <a:buNone/>
            </a:pPr>
            <a:r>
              <a:rPr lang="en"/>
              <a:t>+ Loss independent of batch size </a:t>
            </a:r>
            <a:endParaRPr/>
          </a:p>
          <a:p>
            <a:pPr indent="0" lvl="0" marL="0" rtl="0" algn="l">
              <a:spcBef>
                <a:spcPts val="0"/>
              </a:spcBef>
              <a:spcAft>
                <a:spcPts val="0"/>
              </a:spcAft>
              <a:buNone/>
            </a:pPr>
            <a:r>
              <a:rPr lang="en"/>
              <a:t>+ Number of negatives can be easily scaled up without distributed training. </a:t>
            </a:r>
            <a:endParaRPr/>
          </a:p>
          <a:p>
            <a:pPr indent="0" lvl="0" marL="0" rtl="0" algn="l">
              <a:spcBef>
                <a:spcPts val="0"/>
              </a:spcBef>
              <a:spcAft>
                <a:spcPts val="0"/>
              </a:spcAft>
              <a:buNone/>
            </a:pPr>
            <a:r>
              <a:rPr lang="en"/>
              <a:t>- Size of memory bank becomes prohibitively large for very large datasets (&gt;100M samples).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3d8bc9a53_4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f3d8bc9a53_4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 et al (2018) decomposed a 3D convolution into a 2D spatial convolution followed by 1D temporal convolution, which is named (2+1)D convolution. This, combined with a ResNet architecture gives the R(2+1)D-CNN video encoder.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output of this encoder is the video representation, v_j</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Audio files are pre-processed to generate log-spectrograms. These are passed through a 2D-CNN to get the audio representation, a_j</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the Memory Bank model from the previous slide, we define the video/audio memories as the exponential moving averages of the video/audio representations.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Loss function for Representation Learning - Noise contrastive estimation [2] Gutmann &amp; Hyvarinen (2010)</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f3d8bc9a53_4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f3d8bc9a53_4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Noise Contrastive Estimation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is the standard log loss </a:t>
            </a:r>
            <a:r>
              <a:rPr lang="en">
                <a:solidFill>
                  <a:schemeClr val="dk1"/>
                </a:solidFill>
              </a:rPr>
              <a:t>extended</a:t>
            </a:r>
            <a:r>
              <a:rPr lang="en">
                <a:solidFill>
                  <a:schemeClr val="dk1"/>
                </a:solidFill>
              </a:rPr>
              <a:t> to all possible negatives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K - negative samples in dataset</a:t>
            </a:r>
            <a:endParaRPr>
              <a:solidFill>
                <a:schemeClr val="dk1"/>
              </a:solidFill>
            </a:endParaRPr>
          </a:p>
          <a:p>
            <a:pPr indent="0" lvl="0" marL="0" rtl="0" algn="l">
              <a:spcBef>
                <a:spcPts val="0"/>
              </a:spcBef>
              <a:spcAft>
                <a:spcPts val="0"/>
              </a:spcAft>
              <a:buNone/>
            </a:pPr>
            <a:r>
              <a:rPr lang="en">
                <a:solidFill>
                  <a:schemeClr val="dk1"/>
                </a:solidFill>
              </a:rPr>
              <a:t>N - total samples in dataset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probability of a feature x being from instance si as opposed to the instances from the uniformly sampled negative set Ni is given as P(D = 1|x, x¯i) = P (si|x) P (si|x)+K/N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probability that a feature x belongs to sample si is modeled by a generalized softmax function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Tau is a temperature hyper-parameter that controls the softness of the distribution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af0a2b47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1af0a2b47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going to look at some experiments to analyze various properties of the AVID task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will allow us to understand the key factors that enable the different variants of AVID to learn good representations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Spectrogram - 100 time steps and 129 frequencies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models are trained with the Adam optimizer [39] for 400 epochs with a learning rate of 1e-4, weight decay of 1e-5, and batch size of 256.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both cases, output activations are max-pooled, projected into a 128-dimensional feature using a multi-layer perceptron (MLP), and normalized into the unit sphere. The MLP is composed of three fully connected layers with 512 hidden units.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normalized partition function Z¯ is approximated during the first iteration and kept constant thereafter (Z¯ = 2.2045).</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3d8bc9a53_4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f3d8bc9a53_4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consider the following </a:t>
            </a:r>
            <a:r>
              <a:rPr lang="en"/>
              <a:t>variants</a:t>
            </a:r>
            <a:r>
              <a:rPr lang="en"/>
              <a:t> of the AVID task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 Self-AVID requires instance discrimination within the same modality - vi to vi_bar and ai to ai_bar.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Cross-AVID optimizes for cross-modal discrimination, i.e., the visual representation vi is required to discriminate the accompanying audio memory ai_bar and vice-versa.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 Joint-AVID combines the Self-AVID and Cross-AVID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af0a2b472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1af0a2b472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observe that Self-AVID is consistently outperformed by the Cross-AVID variant on both visual and audio tasks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believe the reason is that Self-AVID uses within modality instance discrimination, which is an easier pretext task and can be partially solved by matching low-level statistics of the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hypothesis is supported by the fact that Joint-AVID, which combines the objectives of both Cross-AVID and Self-AVID, also gives worse performance than Cross-AVID.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results highlight that one cannot naively use within-modality instance discrimination when learning audio-visual representations.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contrast, CrossAVID uses a “harder” cross-modal instance discrimination task where the video features are required to match the corresponding audio and vice-versa. As a result, it generalizes better to downstream tasks.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2398a897f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2398a897f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 AVID performs best but there are certain limitations to Cross AVID:</a:t>
            </a:r>
            <a:endParaRPr/>
          </a:p>
          <a:p>
            <a:pPr indent="-298450" lvl="0" marL="457200" rtl="0" algn="l">
              <a:spcBef>
                <a:spcPts val="0"/>
              </a:spcBef>
              <a:spcAft>
                <a:spcPts val="0"/>
              </a:spcAft>
              <a:buSzPts val="1100"/>
              <a:buAutoNum type="arabicPeriod"/>
            </a:pPr>
            <a:r>
              <a:rPr lang="en"/>
              <a:t>First, it is ………….. </a:t>
            </a:r>
            <a:r>
              <a:rPr lang="en"/>
              <a:t>Thus, two semantically related instances are never grouped together and considered ‘positives’.</a:t>
            </a:r>
            <a:endParaRPr/>
          </a:p>
          <a:p>
            <a:pPr indent="-298450" lvl="0" marL="457200" rtl="0" algn="l">
              <a:spcBef>
                <a:spcPts val="0"/>
              </a:spcBef>
              <a:spcAft>
                <a:spcPts val="0"/>
              </a:spcAft>
              <a:buSzPts val="1100"/>
              <a:buAutoNum type="arabicPeriod"/>
            </a:pPr>
            <a:r>
              <a:rPr lang="en"/>
              <a:t>Secondly, there is ……….. (which includes everything other than current instance)........This contradicts the goal of representation learning, which is to generate similar embeddings of semantically related inputs</a:t>
            </a:r>
            <a:endParaRPr/>
          </a:p>
          <a:p>
            <a:pPr indent="-298450" lvl="0" marL="457200" rtl="0" algn="l">
              <a:spcBef>
                <a:spcPts val="0"/>
              </a:spcBef>
              <a:spcAft>
                <a:spcPts val="0"/>
              </a:spcAft>
              <a:buSzPts val="1100"/>
              <a:buAutoNum type="arabicPeriod"/>
            </a:pPr>
            <a:r>
              <a:rPr lang="en"/>
              <a:t>Lastly, there is ……….. lack of within-modality calibration is problematic, as good visual representations should reflect visual feature similarities.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To make matters worse, contrastive</a:t>
            </a:r>
            <a:endParaRPr/>
          </a:p>
          <a:p>
            <a:pPr indent="0" lvl="0" marL="0" rtl="0" algn="l">
              <a:spcBef>
                <a:spcPts val="0"/>
              </a:spcBef>
              <a:spcAft>
                <a:spcPts val="0"/>
              </a:spcAft>
              <a:buClr>
                <a:schemeClr val="dk1"/>
              </a:buClr>
              <a:buSzPts val="1100"/>
              <a:buFont typeface="Arial"/>
              <a:buNone/>
            </a:pPr>
            <a:r>
              <a:rPr lang="en"/>
              <a:t>learning requires a large number K of negatives,</a:t>
            </a:r>
            <a:endParaRPr/>
          </a:p>
          <a:p>
            <a:pPr indent="0" lvl="0" marL="0" rtl="0" algn="l">
              <a:spcBef>
                <a:spcPts val="0"/>
              </a:spcBef>
              <a:spcAft>
                <a:spcPts val="0"/>
              </a:spcAft>
              <a:buClr>
                <a:schemeClr val="dk1"/>
              </a:buClr>
              <a:buSzPts val="1100"/>
              <a:buFont typeface="Arial"/>
              <a:buNone/>
            </a:pPr>
            <a:r>
              <a:rPr lang="en"/>
              <a:t>increasing the likelihood that semantically related samples</a:t>
            </a:r>
            <a:endParaRPr/>
          </a:p>
          <a:p>
            <a:pPr indent="0" lvl="0" marL="0" rtl="0" algn="l">
              <a:spcBef>
                <a:spcPts val="0"/>
              </a:spcBef>
              <a:spcAft>
                <a:spcPts val="0"/>
              </a:spcAft>
              <a:buClr>
                <a:schemeClr val="dk1"/>
              </a:buClr>
              <a:buSzPts val="1100"/>
              <a:buFont typeface="Arial"/>
              <a:buNone/>
            </a:pPr>
            <a:r>
              <a:rPr lang="en"/>
              <a:t>are used as negatives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2398a897f2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2398a897f2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a:t>
            </a:r>
            <a:r>
              <a:rPr lang="en"/>
              <a:t>We extend AVID with Cross-Modal Agreement (CMA) to address these shortcomings.</a:t>
            </a:r>
            <a:endParaRPr/>
          </a:p>
          <a:p>
            <a:pPr indent="0" lvl="0" marL="0" rtl="0" algn="l">
              <a:spcBef>
                <a:spcPts val="0"/>
              </a:spcBef>
              <a:spcAft>
                <a:spcPts val="0"/>
              </a:spcAft>
              <a:buClr>
                <a:schemeClr val="dk1"/>
              </a:buClr>
              <a:buSzPts val="1100"/>
              <a:buFont typeface="Arial"/>
              <a:buNone/>
            </a:pPr>
            <a:r>
              <a:rPr lang="en"/>
              <a:t>We hypothesize that ………..than samples that agree in only one feature space (or do not agree at all).</a:t>
            </a:r>
            <a:endParaRPr/>
          </a:p>
          <a:p>
            <a:pPr indent="0" lvl="0" marL="0" rtl="0" algn="l">
              <a:spcBef>
                <a:spcPts val="0"/>
              </a:spcBef>
              <a:spcAft>
                <a:spcPts val="0"/>
              </a:spcAft>
              <a:buClr>
                <a:schemeClr val="dk1"/>
              </a:buClr>
              <a:buSzPts val="1100"/>
              <a:buFont typeface="Arial"/>
              <a:buNone/>
            </a:pPr>
            <a:r>
              <a:rPr lang="en"/>
              <a:t>We define ‘positive samples’’ as ……. Negative samples as……..</a:t>
            </a:r>
            <a:endParaRPr/>
          </a:p>
          <a:p>
            <a:pPr indent="0" lvl="0" marL="0" rtl="0" algn="l">
              <a:spcBef>
                <a:spcPts val="0"/>
              </a:spcBef>
              <a:spcAft>
                <a:spcPts val="0"/>
              </a:spcAft>
              <a:buClr>
                <a:schemeClr val="dk1"/>
              </a:buClr>
              <a:buSzPts val="1100"/>
              <a:buFont typeface="Arial"/>
              <a:buNone/>
            </a:pPr>
            <a:r>
              <a:rPr lang="en"/>
              <a:t>Thus, compared to ……, CMA uses  a larger ……. And a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777e31443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77e31443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f3d8bc9a53_2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f3d8bc9a53_2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to understand agreement better, let us look at this picture. I will focus on the example of dancing. Now, in CMA, positive set is the blue section only which has similar video and audio such as both dancing activity here. Visual negative are those having </a:t>
            </a:r>
            <a:r>
              <a:rPr lang="en"/>
              <a:t>different</a:t>
            </a:r>
            <a:r>
              <a:rPr lang="en"/>
              <a:t> audio but similar actions such as exercising here. Audio negatives are those having similar sound but different video. Thus we have a better positive set and a more reliable negative set by considering cross modal agreement.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2398a897f2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2398a897f2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to learning objective, w</a:t>
            </a:r>
            <a:r>
              <a:rPr lang="en"/>
              <a:t>e define an agreement score pij for two instances si and sj. It is the minimum of audio or video representation similarity. This is large only when both the audio and video similarities are large. </a:t>
            </a:r>
            <a:endParaRPr/>
          </a:p>
          <a:p>
            <a:pPr indent="0" lvl="0" marL="0" rtl="0" algn="l">
              <a:spcBef>
                <a:spcPts val="0"/>
              </a:spcBef>
              <a:spcAft>
                <a:spcPts val="0"/>
              </a:spcAft>
              <a:buNone/>
            </a:pPr>
            <a:r>
              <a:rPr lang="en"/>
              <a:t>Next, a set of positives and negatives is then defined per instance Si. The positive set Pi contains the samples that are</a:t>
            </a:r>
            <a:endParaRPr/>
          </a:p>
          <a:p>
            <a:pPr indent="0" lvl="0" marL="0" rtl="0" algn="l">
              <a:spcBef>
                <a:spcPts val="0"/>
              </a:spcBef>
              <a:spcAft>
                <a:spcPts val="0"/>
              </a:spcAft>
              <a:buNone/>
            </a:pPr>
            <a:r>
              <a:rPr lang="en"/>
              <a:t>most similar to Si in both spaces, while the negative set Ni is the complement of Pi.</a:t>
            </a:r>
            <a:endParaRPr/>
          </a:p>
          <a:p>
            <a:pPr indent="0" lvl="0" marL="0" rtl="0" algn="l">
              <a:spcBef>
                <a:spcPts val="0"/>
              </a:spcBef>
              <a:spcAft>
                <a:spcPts val="0"/>
              </a:spcAft>
              <a:buNone/>
            </a:pPr>
            <a:r>
              <a:rPr lang="en"/>
              <a:t>At training time, Kn negative instances are drawn per sample Si from the associated negative set Ni to form set Ni’.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in our approach, the networks fv, fa shown earlier are learned to optimize a combination of cross-modal instance discrimination and within-modal positive discrimination (wMPD). </a:t>
            </a:r>
            <a:endParaRPr/>
          </a:p>
          <a:p>
            <a:pPr indent="0" lvl="0" marL="0" rtl="0" algn="l">
              <a:spcBef>
                <a:spcPts val="0"/>
              </a:spcBef>
              <a:spcAft>
                <a:spcPts val="0"/>
              </a:spcAft>
              <a:buNone/>
            </a:pPr>
            <a:r>
              <a:rPr lang="en"/>
              <a:t>CMA defines multiple positive instances Pi, thus enabling the optimization of within-modality positive discrimination as can be seen in the LwMPD. </a:t>
            </a:r>
            <a:endParaRPr/>
          </a:p>
          <a:p>
            <a:pPr indent="0" lvl="0" marL="0" rtl="0" algn="l">
              <a:spcBef>
                <a:spcPts val="0"/>
              </a:spcBef>
              <a:spcAft>
                <a:spcPts val="0"/>
              </a:spcAft>
              <a:buNone/>
            </a:pPr>
            <a:r>
              <a:rPr lang="en"/>
              <a:t>Unlike the Self-AVID loss term, this term calibrates within-modal similarities between positive samples. This avoids within-modal comparisons to the instance itself, which was experimentally shown to produce weak representations.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cross avid loss used is same as before. So, our objective is to minimize the weighted sum of the two losses - cross modal and within modal where lamda is a hyperparameter.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f3d8bc9a53_2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f3d8bc9a53_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f3d8bc9a53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f3d8bc9a53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Now, moving on to ablation study to justify the weighted loss function. </a:t>
            </a:r>
            <a:endParaRPr/>
          </a:p>
          <a:p>
            <a:pPr indent="0" lvl="0" marL="0" rtl="0" algn="l">
              <a:spcBef>
                <a:spcPts val="0"/>
              </a:spcBef>
              <a:spcAft>
                <a:spcPts val="0"/>
              </a:spcAft>
              <a:buClr>
                <a:schemeClr val="dk1"/>
              </a:buClr>
              <a:buSzPts val="1100"/>
              <a:buFont typeface="Arial"/>
              <a:buNone/>
            </a:pPr>
            <a:r>
              <a:rPr lang="en"/>
              <a:t>We pre-train a network for ……….. And </a:t>
            </a:r>
            <a:r>
              <a:rPr lang="en"/>
              <a:t>evaluate</a:t>
            </a:r>
            <a:r>
              <a:rPr lang="en"/>
              <a:t> it by linear probing……..</a:t>
            </a:r>
            <a:endParaRPr/>
          </a:p>
          <a:p>
            <a:pPr indent="0" lvl="0" marL="0" rtl="0" algn="l">
              <a:spcBef>
                <a:spcPts val="0"/>
              </a:spcBef>
              <a:spcAft>
                <a:spcPts val="0"/>
              </a:spcAft>
              <a:buClr>
                <a:schemeClr val="dk1"/>
              </a:buClr>
              <a:buSzPts val="1100"/>
              <a:buFont typeface="Arial"/>
              <a:buNone/>
            </a:pPr>
            <a:r>
              <a:rPr lang="en"/>
              <a:t>As can be seen, the </a:t>
            </a:r>
            <a:r>
              <a:rPr lang="en"/>
              <a:t>accuracy</a:t>
            </a:r>
            <a:r>
              <a:rPr lang="en"/>
              <a:t> increases from a simple cross avid loss. </a:t>
            </a:r>
            <a:endParaRPr/>
          </a:p>
          <a:p>
            <a:pPr indent="0" lvl="0" marL="0" rtl="0" algn="l">
              <a:spcBef>
                <a:spcPts val="0"/>
              </a:spcBef>
              <a:spcAft>
                <a:spcPts val="0"/>
              </a:spcAft>
              <a:buClr>
                <a:schemeClr val="dk1"/>
              </a:buClr>
              <a:buSzPts val="1100"/>
              <a:buFont typeface="Arial"/>
              <a:buNone/>
            </a:pPr>
            <a:r>
              <a:rPr lang="en"/>
              <a:t>S</a:t>
            </a:r>
            <a:r>
              <a:rPr lang="en"/>
              <a:t>ince CMA identifies groups of instances that are likely related, we can say that calibrating within modal similarity within these groups (instead of within the instance itself) results in a better visual representation.</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f3d8bc9a53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f3d8bc9a53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a:t>
            </a:r>
            <a:r>
              <a:rPr lang="en"/>
              <a:t>We compare CMA to expansion methods that relate instances without modeling agreement. There are three other methods of expansion as shown in the figure. We com……………..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As can be seen, CMA provides consistent gains over all methods on Kinetics, suggesting that modeling agreement</a:t>
            </a:r>
            <a:endParaRPr/>
          </a:p>
          <a:p>
            <a:pPr indent="0" lvl="0" marL="0" rtl="0" algn="l">
              <a:spcBef>
                <a:spcPts val="0"/>
              </a:spcBef>
              <a:spcAft>
                <a:spcPts val="0"/>
              </a:spcAft>
              <a:buClr>
                <a:schemeClr val="dk1"/>
              </a:buClr>
              <a:buSzPts val="1100"/>
              <a:buFont typeface="Arial"/>
              <a:buNone/>
            </a:pPr>
            <a:r>
              <a:rPr lang="en"/>
              <a:t>can provide better positive sets for representation learning of visual features.</a:t>
            </a:r>
            <a:endParaRPr/>
          </a:p>
          <a:p>
            <a:pPr indent="0" lvl="0" marL="0" rtl="0" algn="l">
              <a:spcBef>
                <a:spcPts val="0"/>
              </a:spcBef>
              <a:spcAft>
                <a:spcPts val="0"/>
              </a:spcAft>
              <a:buNone/>
            </a:pPr>
            <a:r>
              <a:rPr lang="en"/>
              <a:t>We can also see that </a:t>
            </a:r>
            <a:r>
              <a:rPr lang="en">
                <a:solidFill>
                  <a:schemeClr val="dk1"/>
                </a:solidFill>
              </a:rPr>
              <a:t>Expansion methods generate agreements of worse precision. To understand this better, let us look at qualitative analysis.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(Compared to Cross-AVID, expanding the set of positives</a:t>
            </a:r>
            <a:endParaRPr/>
          </a:p>
          <a:p>
            <a:pPr indent="0" lvl="0" marL="0" rtl="0" algn="l">
              <a:spcBef>
                <a:spcPts val="0"/>
              </a:spcBef>
              <a:spcAft>
                <a:spcPts val="0"/>
              </a:spcAft>
              <a:buClr>
                <a:schemeClr val="dk1"/>
              </a:buClr>
              <a:buSzPts val="1100"/>
              <a:buFont typeface="Arial"/>
              <a:buNone/>
            </a:pPr>
            <a:r>
              <a:rPr lang="en"/>
              <a:t>using only audio similarity (third row) hurts performance</a:t>
            </a:r>
            <a:endParaRPr/>
          </a:p>
          <a:p>
            <a:pPr indent="0" lvl="0" marL="0" rtl="0" algn="l">
              <a:spcBef>
                <a:spcPts val="0"/>
              </a:spcBef>
              <a:spcAft>
                <a:spcPts val="0"/>
              </a:spcAft>
              <a:buClr>
                <a:schemeClr val="dk1"/>
              </a:buClr>
              <a:buSzPts val="1100"/>
              <a:buFont typeface="Arial"/>
              <a:buNone/>
            </a:pPr>
            <a:r>
              <a:rPr lang="en"/>
              <a:t>on Kinetics, and relying on video similarities alone (second</a:t>
            </a:r>
            <a:endParaRPr/>
          </a:p>
          <a:p>
            <a:pPr indent="0" lvl="0" marL="0" rtl="0" algn="l">
              <a:spcBef>
                <a:spcPts val="0"/>
              </a:spcBef>
              <a:spcAft>
                <a:spcPts val="0"/>
              </a:spcAft>
              <a:buClr>
                <a:schemeClr val="dk1"/>
              </a:buClr>
              <a:buSzPts val="1100"/>
              <a:buFont typeface="Arial"/>
              <a:buNone/>
            </a:pPr>
            <a:r>
              <a:rPr lang="en"/>
              <a:t>row) only provides marginal improvements. We believe that</a:t>
            </a:r>
            <a:endParaRPr/>
          </a:p>
          <a:p>
            <a:pPr indent="0" lvl="0" marL="0" rtl="0" algn="l">
              <a:spcBef>
                <a:spcPts val="0"/>
              </a:spcBef>
              <a:spcAft>
                <a:spcPts val="0"/>
              </a:spcAft>
              <a:buClr>
                <a:schemeClr val="dk1"/>
              </a:buClr>
              <a:buSzPts val="1100"/>
              <a:buFont typeface="Arial"/>
              <a:buNone/>
            </a:pPr>
            <a:r>
              <a:rPr lang="en"/>
              <a:t>expanding the set of positives only based on visual similarity</a:t>
            </a:r>
            <a:endParaRPr/>
          </a:p>
          <a:p>
            <a:pPr indent="0" lvl="0" marL="0" rtl="0" algn="l">
              <a:spcBef>
                <a:spcPts val="0"/>
              </a:spcBef>
              <a:spcAft>
                <a:spcPts val="0"/>
              </a:spcAft>
              <a:buClr>
                <a:schemeClr val="dk1"/>
              </a:buClr>
              <a:buSzPts val="1100"/>
              <a:buFont typeface="Arial"/>
              <a:buNone/>
            </a:pPr>
            <a:r>
              <a:rPr lang="en"/>
              <a:t>does not improve the performance of visual features since the</a:t>
            </a:r>
            <a:endParaRPr/>
          </a:p>
          <a:p>
            <a:pPr indent="0" lvl="0" marL="0" rtl="0" algn="l">
              <a:spcBef>
                <a:spcPts val="0"/>
              </a:spcBef>
              <a:spcAft>
                <a:spcPts val="0"/>
              </a:spcAft>
              <a:buClr>
                <a:schemeClr val="dk1"/>
              </a:buClr>
              <a:buSzPts val="1100"/>
              <a:buFont typeface="Arial"/>
              <a:buNone/>
            </a:pPr>
            <a:r>
              <a:rPr lang="en"/>
              <a:t>positives are already close in the feature space, and do not</a:t>
            </a:r>
            <a:endParaRPr/>
          </a:p>
          <a:p>
            <a:pPr indent="0" lvl="0" marL="0" rtl="0" algn="l">
              <a:spcBef>
                <a:spcPts val="0"/>
              </a:spcBef>
              <a:spcAft>
                <a:spcPts val="0"/>
              </a:spcAft>
              <a:buClr>
                <a:schemeClr val="dk1"/>
              </a:buClr>
              <a:buSzPts val="1100"/>
              <a:buFont typeface="Arial"/>
              <a:buNone/>
            </a:pPr>
            <a:r>
              <a:rPr lang="en"/>
              <a:t>add extra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202124"/>
                </a:solidFill>
                <a:highlight>
                  <a:srgbClr val="FFFFFF"/>
                </a:highlight>
              </a:rPr>
              <a:t>Top-1 accuracy is </a:t>
            </a:r>
            <a:r>
              <a:rPr b="1" lang="en" sz="1200">
                <a:solidFill>
                  <a:srgbClr val="202124"/>
                </a:solidFill>
                <a:highlight>
                  <a:srgbClr val="FFFFFF"/>
                </a:highlight>
              </a:rPr>
              <a:t>the conventional accuracy, model prediction (the one with the highest probability) must be exactly the expected answer</a:t>
            </a:r>
            <a:r>
              <a:rPr lang="en" sz="1200">
                <a:solidFill>
                  <a:srgbClr val="202124"/>
                </a:solidFill>
                <a:highlight>
                  <a:srgbClr val="FFFFFF"/>
                </a:highlight>
              </a:rPr>
              <a:t>.</a:t>
            </a:r>
            <a:endParaRPr sz="1200">
              <a:solidFill>
                <a:srgbClr val="202124"/>
              </a:solidFill>
              <a:highlight>
                <a:srgbClr val="FFFFFF"/>
              </a:highlight>
            </a:endParaRPr>
          </a:p>
          <a:p>
            <a:pPr indent="0" lvl="0" marL="0" rtl="0" algn="l">
              <a:spcBef>
                <a:spcPts val="0"/>
              </a:spcBef>
              <a:spcAft>
                <a:spcPts val="0"/>
              </a:spcAft>
              <a:buNone/>
            </a:pPr>
            <a:r>
              <a:rPr b="1" lang="en" sz="1200">
                <a:solidFill>
                  <a:srgbClr val="202124"/>
                </a:solidFill>
                <a:highlight>
                  <a:srgbClr val="FFFFFF"/>
                </a:highlight>
              </a:rPr>
              <a:t>A false positive is a “false alarm.” A false negative is saying something is false when it is actually true</a:t>
            </a:r>
            <a:r>
              <a:rPr lang="en" sz="1200">
                <a:solidFill>
                  <a:srgbClr val="202124"/>
                </a:solidFill>
                <a:highlight>
                  <a:srgbClr val="FFFFFF"/>
                </a:highlight>
              </a:rPr>
              <a:t> (also called a type II error)</a:t>
            </a:r>
            <a:endParaRPr sz="1200">
              <a:solidFill>
                <a:srgbClr val="202124"/>
              </a:solidFill>
              <a:highlight>
                <a:srgbClr val="FFFFFF"/>
              </a:highlight>
            </a:endParaRPr>
          </a:p>
          <a:p>
            <a:pPr indent="0" lvl="0" marL="0" rtl="0" algn="l">
              <a:spcBef>
                <a:spcPts val="0"/>
              </a:spcBef>
              <a:spcAft>
                <a:spcPts val="0"/>
              </a:spcAft>
              <a:buNone/>
            </a:pPr>
            <a:r>
              <a:rPr lang="en" sz="1200">
                <a:solidFill>
                  <a:srgbClr val="202124"/>
                </a:solidFill>
                <a:highlight>
                  <a:srgbClr val="FFFFFF"/>
                </a:highlight>
              </a:rPr>
              <a:t>Precision@k - In other words k is just the number of articles that you looked at, and Precision@k is </a:t>
            </a:r>
            <a:r>
              <a:rPr b="1" lang="en" sz="1200">
                <a:solidFill>
                  <a:srgbClr val="202124"/>
                </a:solidFill>
                <a:highlight>
                  <a:srgbClr val="FFFFFF"/>
                </a:highlight>
              </a:rPr>
              <a:t>the percentage of those articles that are relevant to you</a:t>
            </a:r>
            <a:endParaRPr sz="1200">
              <a:solidFill>
                <a:srgbClr val="202124"/>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f3d8bc9a53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f3d8bc9a53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Thus CMA has a higher precision than other expansion methods. Now Deep will present the results on downstream tasks.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f3d8bc9a53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f3d8bc9a53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1ad5990b3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1ad5990b3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now show how the proposed methods fare on large-scale datasets and compare our model to </a:t>
            </a:r>
            <a:r>
              <a:rPr lang="en"/>
              <a:t>previous</a:t>
            </a:r>
            <a:r>
              <a:rPr lang="en"/>
              <a:t> </a:t>
            </a:r>
            <a:r>
              <a:rPr lang="en"/>
              <a:t>literature</a:t>
            </a:r>
            <a:r>
              <a:rPr lang="en"/>
              <a:t>. The setup is similar to before wherein we train pretrained networks for getting feature representation. For this kinetics and audioset datasets which is collection of videos with audio. Then </a:t>
            </a:r>
            <a:r>
              <a:rPr lang="en"/>
              <a:t>classifier</a:t>
            </a:r>
            <a:r>
              <a:rPr lang="en"/>
              <a:t> is trained for downstream tasks. The top-1 accuracy is reported for clip and video-level pre</a:t>
            </a:r>
            <a:r>
              <a:rPr lang="en"/>
              <a:t>dictions. Clip-level predictions are obtained from a single 8-frame clip, while video-level predictions are computed by averaging clip-level predictions from 10 clips uniformly sampled from the whole video.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fine-tuned our models using clips with both 8 and 32 frames. At inference time, video-level predictions are provided by averaging clip-level predictions for 10 uniformly sampled clips [41]. We report top-1 accuracy averaged over the three train/test splits provided with the original datasets.)</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f3d8bc9a53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f3d8bc9a53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Similarly for sound recognition task we see AVID+CMA performs better than other methods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f3d8bc9a53_2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f3d8bc9a53_2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Our method outperforms prior work on action recognition and sound classification.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also identified key limitations of the AVID model and improved by adding CMA which does calibration over instances from same positive set.  There are 4 major advantages of CMA: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propose and analyse multiple variants of avid task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777e31443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77e31443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Humans can connect a s</a:t>
            </a:r>
            <a:r>
              <a:rPr lang="en">
                <a:solidFill>
                  <a:schemeClr val="dk1"/>
                </a:solidFill>
              </a:rPr>
              <a:t>o</a:t>
            </a:r>
            <a:r>
              <a:rPr lang="en">
                <a:solidFill>
                  <a:schemeClr val="dk1"/>
                </a:solidFill>
              </a:rPr>
              <a:t>und to multiple related image contexts. These associations between image and audio can be used for representation learning for videos. With this thought in mind, the aim of the paper is to learn audio-video representations in a self-supervised manner.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https://drive.google.com/file/d/1Uo3eB3PA7aK_LFBjhGEcGLVZi45sopPq/view?usp=sharing</a:t>
            </a:r>
            <a:endParaRPr/>
          </a:p>
          <a:p>
            <a:pPr indent="0" lvl="0" marL="0" rtl="0" algn="l">
              <a:spcBef>
                <a:spcPts val="0"/>
              </a:spcBef>
              <a:spcAft>
                <a:spcPts val="0"/>
              </a:spcAft>
              <a:buNone/>
            </a:pPr>
            <a:r>
              <a:rPr lang="en" u="sng">
                <a:solidFill>
                  <a:schemeClr val="hlink"/>
                </a:solidFill>
                <a:hlinkClick r:id="rId3"/>
              </a:rPr>
              <a:t>https://drive.google.com/file/d/1aEOVQ0-NxxDyL3kmRVbjzzMLpChoPI0I/view?usp=sharing</a:t>
            </a:r>
            <a:r>
              <a:rPr lang="en"/>
              <a:t> </a:t>
            </a:r>
            <a:endParaRPr/>
          </a:p>
          <a:p>
            <a:pPr indent="0" lvl="0" marL="0" rtl="0" algn="l">
              <a:spcBef>
                <a:spcPts val="0"/>
              </a:spcBef>
              <a:spcAft>
                <a:spcPts val="0"/>
              </a:spcAft>
              <a:buNone/>
            </a:pPr>
            <a:r>
              <a:rPr lang="en" u="sng">
                <a:solidFill>
                  <a:schemeClr val="hlink"/>
                </a:solidFill>
                <a:hlinkClick r:id="rId4"/>
              </a:rPr>
              <a:t>https://drive.google.com/file/d/1dkUt5RiAYHAclxBOHJhA01QeqvUpq1KK/view?usp=sharing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AVID task define</a:t>
            </a:r>
            <a:endParaRPr/>
          </a:p>
          <a:p>
            <a:pPr indent="0" lvl="0" marL="0" rtl="0" algn="l">
              <a:spcBef>
                <a:spcPts val="0"/>
              </a:spcBef>
              <a:spcAft>
                <a:spcPts val="0"/>
              </a:spcAft>
              <a:buNone/>
            </a:pPr>
            <a:r>
              <a:rPr lang="en"/>
              <a:t>Instance discrimination</a:t>
            </a:r>
            <a:endParaRPr/>
          </a:p>
          <a:p>
            <a:pPr indent="0" lvl="0" marL="0" rtl="0" algn="l">
              <a:spcBef>
                <a:spcPts val="0"/>
              </a:spcBef>
              <a:spcAft>
                <a:spcPts val="0"/>
              </a:spcAft>
              <a:buNone/>
            </a:pPr>
            <a:r>
              <a:rPr lang="en"/>
              <a:t>Cross Modal and within modal</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f3d8bc9a53_2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f3d8bc9a53_2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2306a1558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2306a1558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2398a897f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2398a897f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2398a897f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2398a897f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f3d8bc9a53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f3d8bc9a53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f3d8bc9a53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f3d8bc9a53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4D5156"/>
                </a:solidFill>
                <a:highlight>
                  <a:srgbClr val="FFFFFF"/>
                </a:highlight>
              </a:rPr>
              <a:t>UCF-101 is an action recognition </a:t>
            </a:r>
            <a:r>
              <a:rPr b="1" lang="en" sz="1050">
                <a:solidFill>
                  <a:srgbClr val="5F6368"/>
                </a:solidFill>
                <a:highlight>
                  <a:srgbClr val="FFFFFF"/>
                </a:highlight>
              </a:rPr>
              <a:t>data set</a:t>
            </a:r>
            <a:r>
              <a:rPr lang="en" sz="1050">
                <a:solidFill>
                  <a:srgbClr val="4D5156"/>
                </a:solidFill>
                <a:highlight>
                  <a:srgbClr val="FFFFFF"/>
                </a:highlight>
              </a:rPr>
              <a:t> of realistic action videos, collected from YouTube</a:t>
            </a:r>
            <a:endParaRPr sz="1050">
              <a:solidFill>
                <a:srgbClr val="4D5156"/>
              </a:solidFill>
              <a:highlight>
                <a:srgbClr val="FFFFFF"/>
              </a:highlight>
            </a:endParaRPr>
          </a:p>
          <a:p>
            <a:pPr indent="0" lvl="0" marL="0" rtl="0" algn="l">
              <a:spcBef>
                <a:spcPts val="0"/>
              </a:spcBef>
              <a:spcAft>
                <a:spcPts val="0"/>
              </a:spcAft>
              <a:buNone/>
            </a:pPr>
            <a:r>
              <a:rPr b="1" lang="en" sz="1050">
                <a:solidFill>
                  <a:srgbClr val="5F6368"/>
                </a:solidFill>
                <a:highlight>
                  <a:srgbClr val="FFFFFF"/>
                </a:highlight>
              </a:rPr>
              <a:t>HMDB51</a:t>
            </a:r>
            <a:r>
              <a:rPr lang="en" sz="1050">
                <a:solidFill>
                  <a:srgbClr val="4D5156"/>
                </a:solidFill>
                <a:highlight>
                  <a:srgbClr val="FFFFFF"/>
                </a:highlight>
              </a:rPr>
              <a:t> is an action recognition </a:t>
            </a:r>
            <a:r>
              <a:rPr b="1" lang="en" sz="1050">
                <a:solidFill>
                  <a:srgbClr val="5F6368"/>
                </a:solidFill>
                <a:highlight>
                  <a:srgbClr val="FFFFFF"/>
                </a:highlight>
              </a:rPr>
              <a:t>dataset</a:t>
            </a:r>
            <a:r>
              <a:rPr lang="en" sz="1050">
                <a:solidFill>
                  <a:srgbClr val="4D5156"/>
                </a:solidFill>
                <a:highlight>
                  <a:srgbClr val="FFFFFF"/>
                </a:highlight>
              </a:rPr>
              <a:t>, collected from various sources, mostly from movies,</a:t>
            </a:r>
            <a:endParaRPr sz="1050">
              <a:solidFill>
                <a:srgbClr val="4D5156"/>
              </a:solidFill>
              <a:highlight>
                <a:srgbClr val="FFFFFF"/>
              </a:highlight>
            </a:endParaRPr>
          </a:p>
          <a:p>
            <a:pPr indent="0" lvl="0" marL="0" rtl="0" algn="l">
              <a:spcBef>
                <a:spcPts val="0"/>
              </a:spcBef>
              <a:spcAft>
                <a:spcPts val="0"/>
              </a:spcAft>
              <a:buNone/>
            </a:pPr>
            <a:r>
              <a:t/>
            </a:r>
            <a:endParaRPr sz="1050">
              <a:solidFill>
                <a:srgbClr val="4D5156"/>
              </a:solidFill>
              <a:highlight>
                <a:srgbClr val="FFFFFF"/>
              </a:high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f3d8bc9a53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f3d8bc9a53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1af0a2b47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1af0a2b47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ad5990b3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1ad5990b3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approach to learn audiovisual representation is not new. Prior work framed it as audio visual correspondence tasks,  wherein the model tries to align the visual and audio inputs by solving a binary classification problem. These methods use only a single audio-video pair at a time for learning and do not utilise the entire collection and cannot learn distribution at large.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f3d8bc9a53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f3d8bc9a53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Negative audio-video pairs are often too easy. </a:t>
            </a:r>
            <a:r>
              <a:rPr lang="en">
                <a:solidFill>
                  <a:schemeClr val="dk1"/>
                </a:solidFill>
              </a:rPr>
              <a:t>If given the video above, and audio from different section from same video, we do not want the audio to be identified as a match. These correspondence tasks are somewhat simpler.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f3d8bc9a53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f3d8bc9a53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It has also been framed as a synchronisation task. This task can be solved easily by considering correlations in loudness and transitions in video and does not require to learn complex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Off-sync audio-video pairs are harder to spot.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synchronization can rely on correlations between loudness and movement, without learning more high-level semantic features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f3d8bc9a53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f3d8bc9a53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3d8bc9a53_4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f3d8bc9a53_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paper introduces a procedure which is inspired by contrastive learning that opposes large numbers of samples simultaneously. Given an audio, the network needs to select the corresponding video from the dataset. Conversely, given a video network is asked to select audio from the same instance. This task is termed as audio visual instance discrimination.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f3d8bc9a53_4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f3d8bc9a53_4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the number of negatives grows, the difficulty of some negatives increases naturally.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hyperlink" Target="http://bit.ly/2Tynxth" TargetMode="External"/><Relationship Id="rId6" Type="http://schemas.openxmlformats.org/officeDocument/2006/relationships/hyperlink" Target="http://bit.ly/2TyoMsr" TargetMode="External"/><Relationship Id="rId7"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0" name="Google Shape;10;p2"/>
          <p:cNvPicPr preferRelativeResize="0"/>
          <p:nvPr/>
        </p:nvPicPr>
        <p:blipFill rotWithShape="1">
          <a:blip r:embed="rId3">
            <a:alphaModFix/>
          </a:blip>
          <a:srcRect b="61089" l="0" r="0" t="0"/>
          <a:stretch/>
        </p:blipFill>
        <p:spPr>
          <a:xfrm rot="-620881">
            <a:off x="1853551" y="40483"/>
            <a:ext cx="2068426" cy="1772790"/>
          </a:xfrm>
          <a:prstGeom prst="rect">
            <a:avLst/>
          </a:prstGeom>
          <a:noFill/>
          <a:ln>
            <a:noFill/>
          </a:ln>
        </p:spPr>
      </p:pic>
      <p:pic>
        <p:nvPicPr>
          <p:cNvPr id="11" name="Google Shape;11;p2"/>
          <p:cNvPicPr preferRelativeResize="0"/>
          <p:nvPr/>
        </p:nvPicPr>
        <p:blipFill rotWithShape="1">
          <a:blip r:embed="rId4">
            <a:alphaModFix/>
          </a:blip>
          <a:srcRect b="6838" l="0" r="1545" t="0"/>
          <a:stretch/>
        </p:blipFill>
        <p:spPr>
          <a:xfrm>
            <a:off x="1047887" y="524012"/>
            <a:ext cx="7048226" cy="4102024"/>
          </a:xfrm>
          <a:prstGeom prst="rect">
            <a:avLst/>
          </a:prstGeom>
          <a:noFill/>
          <a:ln>
            <a:noFill/>
          </a:ln>
        </p:spPr>
      </p:pic>
      <p:pic>
        <p:nvPicPr>
          <p:cNvPr id="12" name="Google Shape;12;p2"/>
          <p:cNvPicPr preferRelativeResize="0"/>
          <p:nvPr/>
        </p:nvPicPr>
        <p:blipFill>
          <a:blip r:embed="rId5">
            <a:alphaModFix/>
          </a:blip>
          <a:stretch>
            <a:fillRect/>
          </a:stretch>
        </p:blipFill>
        <p:spPr>
          <a:xfrm>
            <a:off x="1593925" y="2989525"/>
            <a:ext cx="1584774" cy="1852801"/>
          </a:xfrm>
          <a:prstGeom prst="rect">
            <a:avLst/>
          </a:prstGeom>
          <a:noFill/>
          <a:ln>
            <a:noFill/>
          </a:ln>
          <a:effectLst>
            <a:outerShdw blurRad="57150" rotWithShape="0" algn="bl" dir="3300000" dist="19050">
              <a:srgbClr val="000000">
                <a:alpha val="34000"/>
              </a:srgbClr>
            </a:outerShdw>
          </a:effectLst>
        </p:spPr>
      </p:pic>
      <p:sp>
        <p:nvSpPr>
          <p:cNvPr id="13" name="Google Shape;13;p2"/>
          <p:cNvSpPr txBox="1"/>
          <p:nvPr>
            <p:ph type="ctrTitle"/>
          </p:nvPr>
        </p:nvSpPr>
        <p:spPr>
          <a:xfrm>
            <a:off x="1532100" y="1728423"/>
            <a:ext cx="6079800" cy="16551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SzPts val="6000"/>
              <a:buNone/>
              <a:defRPr sz="6000"/>
            </a:lvl1pPr>
            <a:lvl2pPr lvl="1" algn="ctr">
              <a:lnSpc>
                <a:spcPct val="80000"/>
              </a:lnSpc>
              <a:spcBef>
                <a:spcPts val="0"/>
              </a:spcBef>
              <a:spcAft>
                <a:spcPts val="0"/>
              </a:spcAft>
              <a:buClr>
                <a:srgbClr val="0B5394"/>
              </a:buClr>
              <a:buSzPts val="6000"/>
              <a:buNone/>
              <a:defRPr sz="6000">
                <a:solidFill>
                  <a:srgbClr val="0B5394"/>
                </a:solidFill>
              </a:defRPr>
            </a:lvl2pPr>
            <a:lvl3pPr lvl="2" algn="ctr">
              <a:lnSpc>
                <a:spcPct val="80000"/>
              </a:lnSpc>
              <a:spcBef>
                <a:spcPts val="0"/>
              </a:spcBef>
              <a:spcAft>
                <a:spcPts val="0"/>
              </a:spcAft>
              <a:buClr>
                <a:srgbClr val="0B5394"/>
              </a:buClr>
              <a:buSzPts val="6000"/>
              <a:buNone/>
              <a:defRPr sz="6000">
                <a:solidFill>
                  <a:srgbClr val="0B5394"/>
                </a:solidFill>
              </a:defRPr>
            </a:lvl3pPr>
            <a:lvl4pPr lvl="3" algn="ctr">
              <a:lnSpc>
                <a:spcPct val="80000"/>
              </a:lnSpc>
              <a:spcBef>
                <a:spcPts val="0"/>
              </a:spcBef>
              <a:spcAft>
                <a:spcPts val="0"/>
              </a:spcAft>
              <a:buClr>
                <a:srgbClr val="0B5394"/>
              </a:buClr>
              <a:buSzPts val="6000"/>
              <a:buNone/>
              <a:defRPr sz="6000">
                <a:solidFill>
                  <a:srgbClr val="0B5394"/>
                </a:solidFill>
              </a:defRPr>
            </a:lvl4pPr>
            <a:lvl5pPr lvl="4" algn="ctr">
              <a:lnSpc>
                <a:spcPct val="80000"/>
              </a:lnSpc>
              <a:spcBef>
                <a:spcPts val="0"/>
              </a:spcBef>
              <a:spcAft>
                <a:spcPts val="0"/>
              </a:spcAft>
              <a:buClr>
                <a:srgbClr val="0B5394"/>
              </a:buClr>
              <a:buSzPts val="6000"/>
              <a:buNone/>
              <a:defRPr sz="6000">
                <a:solidFill>
                  <a:srgbClr val="0B5394"/>
                </a:solidFill>
              </a:defRPr>
            </a:lvl5pPr>
            <a:lvl6pPr lvl="5" algn="ctr">
              <a:lnSpc>
                <a:spcPct val="80000"/>
              </a:lnSpc>
              <a:spcBef>
                <a:spcPts val="0"/>
              </a:spcBef>
              <a:spcAft>
                <a:spcPts val="0"/>
              </a:spcAft>
              <a:buClr>
                <a:srgbClr val="0B5394"/>
              </a:buClr>
              <a:buSzPts val="6000"/>
              <a:buNone/>
              <a:defRPr sz="6000">
                <a:solidFill>
                  <a:srgbClr val="0B5394"/>
                </a:solidFill>
              </a:defRPr>
            </a:lvl6pPr>
            <a:lvl7pPr lvl="6" algn="ctr">
              <a:lnSpc>
                <a:spcPct val="80000"/>
              </a:lnSpc>
              <a:spcBef>
                <a:spcPts val="0"/>
              </a:spcBef>
              <a:spcAft>
                <a:spcPts val="0"/>
              </a:spcAft>
              <a:buClr>
                <a:srgbClr val="0B5394"/>
              </a:buClr>
              <a:buSzPts val="6000"/>
              <a:buNone/>
              <a:defRPr sz="6000">
                <a:solidFill>
                  <a:srgbClr val="0B5394"/>
                </a:solidFill>
              </a:defRPr>
            </a:lvl7pPr>
            <a:lvl8pPr lvl="7" algn="ctr">
              <a:lnSpc>
                <a:spcPct val="80000"/>
              </a:lnSpc>
              <a:spcBef>
                <a:spcPts val="0"/>
              </a:spcBef>
              <a:spcAft>
                <a:spcPts val="0"/>
              </a:spcAft>
              <a:buClr>
                <a:srgbClr val="0B5394"/>
              </a:buClr>
              <a:buSzPts val="6000"/>
              <a:buNone/>
              <a:defRPr sz="6000">
                <a:solidFill>
                  <a:srgbClr val="0B5394"/>
                </a:solidFill>
              </a:defRPr>
            </a:lvl8pPr>
            <a:lvl9pPr lvl="8" algn="ctr">
              <a:lnSpc>
                <a:spcPct val="80000"/>
              </a:lnSpc>
              <a:spcBef>
                <a:spcPts val="0"/>
              </a:spcBef>
              <a:spcAft>
                <a:spcPts val="0"/>
              </a:spcAft>
              <a:buClr>
                <a:srgbClr val="0B5394"/>
              </a:buClr>
              <a:buSzPts val="6000"/>
              <a:buNone/>
              <a:defRPr sz="6000">
                <a:solidFill>
                  <a:srgbClr val="0B5394"/>
                </a:solidFill>
              </a:defRPr>
            </a:lvl9pPr>
          </a:lstStyle>
          <a:p/>
        </p:txBody>
      </p:sp>
      <p:sp>
        <p:nvSpPr>
          <p:cNvPr id="14" name="Google Shape;14;p2"/>
          <p:cNvSpPr txBox="1"/>
          <p:nvPr>
            <p:ph idx="1" type="subTitle"/>
          </p:nvPr>
        </p:nvSpPr>
        <p:spPr>
          <a:xfrm>
            <a:off x="1672763" y="3769325"/>
            <a:ext cx="1427100" cy="7926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Clr>
                <a:schemeClr val="dk2"/>
              </a:buClr>
              <a:buSzPts val="1400"/>
              <a:buNone/>
              <a:defRPr sz="1400">
                <a:solidFill>
                  <a:schemeClr val="dk2"/>
                </a:solidFill>
              </a:defRPr>
            </a:lvl1pPr>
            <a:lvl2pPr lvl="1"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2pPr>
            <a:lvl3pPr lvl="2"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3pPr>
            <a:lvl4pPr lvl="3"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4pPr>
            <a:lvl5pPr lvl="4"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5pPr>
            <a:lvl6pPr lvl="5"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6pPr>
            <a:lvl7pPr lvl="6"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7pPr>
            <a:lvl8pPr lvl="7"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8pPr>
            <a:lvl9pPr lvl="8"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pic>
        <p:nvPicPr>
          <p:cNvPr id="55" name="Google Shape;55;p11"/>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56" name="Google Shape;56;p11"/>
          <p:cNvPicPr preferRelativeResize="0"/>
          <p:nvPr/>
        </p:nvPicPr>
        <p:blipFill rotWithShape="1">
          <a:blip r:embed="rId3">
            <a:alphaModFix/>
          </a:blip>
          <a:srcRect b="18300" l="0" r="8892" t="16734"/>
          <a:stretch/>
        </p:blipFill>
        <p:spPr>
          <a:xfrm rot="-5400000">
            <a:off x="4748475" y="480657"/>
            <a:ext cx="2036850" cy="846042"/>
          </a:xfrm>
          <a:prstGeom prst="rect">
            <a:avLst/>
          </a:prstGeom>
          <a:noFill/>
          <a:ln>
            <a:noFill/>
          </a:ln>
        </p:spPr>
      </p:pic>
      <p:pic>
        <p:nvPicPr>
          <p:cNvPr id="57" name="Google Shape;57;p11"/>
          <p:cNvPicPr preferRelativeResize="0"/>
          <p:nvPr/>
        </p:nvPicPr>
        <p:blipFill rotWithShape="1">
          <a:blip r:embed="rId3">
            <a:alphaModFix/>
          </a:blip>
          <a:srcRect b="18300" l="0" r="8892" t="16734"/>
          <a:stretch/>
        </p:blipFill>
        <p:spPr>
          <a:xfrm rot="-5400000">
            <a:off x="5339025" y="595407"/>
            <a:ext cx="2036850" cy="846042"/>
          </a:xfrm>
          <a:prstGeom prst="rect">
            <a:avLst/>
          </a:prstGeom>
          <a:noFill/>
          <a:ln>
            <a:noFill/>
          </a:ln>
        </p:spPr>
      </p:pic>
      <p:pic>
        <p:nvPicPr>
          <p:cNvPr id="58" name="Google Shape;58;p11"/>
          <p:cNvPicPr preferRelativeResize="0"/>
          <p:nvPr/>
        </p:nvPicPr>
        <p:blipFill rotWithShape="1">
          <a:blip r:embed="rId4">
            <a:alphaModFix/>
          </a:blip>
          <a:srcRect b="7123" l="0" r="0" t="0"/>
          <a:stretch/>
        </p:blipFill>
        <p:spPr>
          <a:xfrm>
            <a:off x="1974100" y="324738"/>
            <a:ext cx="5195775" cy="4494025"/>
          </a:xfrm>
          <a:prstGeom prst="rect">
            <a:avLst/>
          </a:prstGeom>
          <a:noFill/>
          <a:ln>
            <a:noFill/>
          </a:ln>
        </p:spPr>
      </p:pic>
      <p:sp>
        <p:nvSpPr>
          <p:cNvPr id="59" name="Google Shape;59;p11"/>
          <p:cNvSpPr txBox="1"/>
          <p:nvPr>
            <p:ph hasCustomPrompt="1" type="title"/>
          </p:nvPr>
        </p:nvSpPr>
        <p:spPr>
          <a:xfrm>
            <a:off x="2838275" y="1645347"/>
            <a:ext cx="4001700" cy="1137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7200"/>
              <a:buNone/>
              <a:defRPr b="0" sz="7200">
                <a:solidFill>
                  <a:schemeClr val="dk2"/>
                </a:solidFill>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60" name="Google Shape;60;p11"/>
          <p:cNvSpPr txBox="1"/>
          <p:nvPr>
            <p:ph idx="1" type="body"/>
          </p:nvPr>
        </p:nvSpPr>
        <p:spPr>
          <a:xfrm>
            <a:off x="3335675" y="3062950"/>
            <a:ext cx="30069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dk2"/>
              </a:buClr>
              <a:buSzPts val="1800"/>
              <a:buChar char="●"/>
              <a:defRPr>
                <a:solidFill>
                  <a:schemeClr val="dk2"/>
                </a:solidFill>
              </a:defRPr>
            </a:lvl1pPr>
            <a:lvl2pPr indent="-342900" lvl="1" marL="914400" algn="ctr">
              <a:spcBef>
                <a:spcPts val="1600"/>
              </a:spcBef>
              <a:spcAft>
                <a:spcPts val="0"/>
              </a:spcAft>
              <a:buClr>
                <a:schemeClr val="dk2"/>
              </a:buClr>
              <a:buSzPts val="1800"/>
              <a:buChar char="○"/>
              <a:defRPr sz="1800">
                <a:solidFill>
                  <a:schemeClr val="dk2"/>
                </a:solidFill>
              </a:defRPr>
            </a:lvl2pPr>
            <a:lvl3pPr indent="-342900" lvl="2" marL="1371600" algn="ctr">
              <a:spcBef>
                <a:spcPts val="1600"/>
              </a:spcBef>
              <a:spcAft>
                <a:spcPts val="0"/>
              </a:spcAft>
              <a:buClr>
                <a:schemeClr val="dk2"/>
              </a:buClr>
              <a:buSzPts val="1800"/>
              <a:buChar char="■"/>
              <a:defRPr sz="1800">
                <a:solidFill>
                  <a:schemeClr val="dk2"/>
                </a:solidFill>
              </a:defRPr>
            </a:lvl3pPr>
            <a:lvl4pPr indent="-342900" lvl="3" marL="1828800" algn="ctr">
              <a:spcBef>
                <a:spcPts val="1600"/>
              </a:spcBef>
              <a:spcAft>
                <a:spcPts val="0"/>
              </a:spcAft>
              <a:buClr>
                <a:schemeClr val="dk2"/>
              </a:buClr>
              <a:buSzPts val="1800"/>
              <a:buChar char="●"/>
              <a:defRPr sz="1800">
                <a:solidFill>
                  <a:schemeClr val="dk2"/>
                </a:solidFill>
              </a:defRPr>
            </a:lvl4pPr>
            <a:lvl5pPr indent="-342900" lvl="4" marL="2286000" algn="ctr">
              <a:spcBef>
                <a:spcPts val="1600"/>
              </a:spcBef>
              <a:spcAft>
                <a:spcPts val="0"/>
              </a:spcAft>
              <a:buClr>
                <a:schemeClr val="dk2"/>
              </a:buClr>
              <a:buSzPts val="1800"/>
              <a:buChar char="○"/>
              <a:defRPr sz="1800">
                <a:solidFill>
                  <a:schemeClr val="dk2"/>
                </a:solidFill>
              </a:defRPr>
            </a:lvl5pPr>
            <a:lvl6pPr indent="-342900" lvl="5" marL="2743200" algn="ctr">
              <a:spcBef>
                <a:spcPts val="1600"/>
              </a:spcBef>
              <a:spcAft>
                <a:spcPts val="0"/>
              </a:spcAft>
              <a:buClr>
                <a:schemeClr val="dk2"/>
              </a:buClr>
              <a:buSzPts val="1800"/>
              <a:buChar char="■"/>
              <a:defRPr sz="1800">
                <a:solidFill>
                  <a:schemeClr val="dk2"/>
                </a:solidFill>
              </a:defRPr>
            </a:lvl6pPr>
            <a:lvl7pPr indent="-342900" lvl="6" marL="3200400" algn="ctr">
              <a:spcBef>
                <a:spcPts val="1600"/>
              </a:spcBef>
              <a:spcAft>
                <a:spcPts val="0"/>
              </a:spcAft>
              <a:buClr>
                <a:schemeClr val="dk2"/>
              </a:buClr>
              <a:buSzPts val="1800"/>
              <a:buChar char="●"/>
              <a:defRPr sz="1800">
                <a:solidFill>
                  <a:schemeClr val="dk2"/>
                </a:solidFill>
              </a:defRPr>
            </a:lvl7pPr>
            <a:lvl8pPr indent="-342900" lvl="7" marL="3657600" algn="ctr">
              <a:spcBef>
                <a:spcPts val="1600"/>
              </a:spcBef>
              <a:spcAft>
                <a:spcPts val="0"/>
              </a:spcAft>
              <a:buClr>
                <a:schemeClr val="dk2"/>
              </a:buClr>
              <a:buSzPts val="1800"/>
              <a:buChar char="○"/>
              <a:defRPr sz="1800">
                <a:solidFill>
                  <a:schemeClr val="dk2"/>
                </a:solidFill>
              </a:defRPr>
            </a:lvl8pPr>
            <a:lvl9pPr indent="-342900" lvl="8" marL="4114800" algn="ctr">
              <a:spcBef>
                <a:spcPts val="1600"/>
              </a:spcBef>
              <a:spcAft>
                <a:spcPts val="1600"/>
              </a:spcAft>
              <a:buClr>
                <a:schemeClr val="dk2"/>
              </a:buClr>
              <a:buSzPts val="1800"/>
              <a:buChar char="■"/>
              <a:defRPr sz="1800">
                <a:solidFill>
                  <a:schemeClr val="dk2"/>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1" name="Shape 6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62" name="Shape 62"/>
        <p:cNvGrpSpPr/>
        <p:nvPr/>
      </p:nvGrpSpPr>
      <p:grpSpPr>
        <a:xfrm>
          <a:off x="0" y="0"/>
          <a:ext cx="0" cy="0"/>
          <a:chOff x="0" y="0"/>
          <a:chExt cx="0" cy="0"/>
        </a:xfrm>
      </p:grpSpPr>
      <p:pic>
        <p:nvPicPr>
          <p:cNvPr id="63" name="Google Shape;63;p13"/>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64" name="Google Shape;64;p13"/>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65" name="Google Shape;65;p13"/>
          <p:cNvSpPr txBox="1"/>
          <p:nvPr>
            <p:ph type="title"/>
          </p:nvPr>
        </p:nvSpPr>
        <p:spPr>
          <a:xfrm>
            <a:off x="907470" y="1705233"/>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66" name="Google Shape;66;p13"/>
          <p:cNvSpPr txBox="1"/>
          <p:nvPr>
            <p:ph idx="1" type="subTitle"/>
          </p:nvPr>
        </p:nvSpPr>
        <p:spPr>
          <a:xfrm>
            <a:off x="929350" y="2161275"/>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7" name="Google Shape;67;p13"/>
          <p:cNvSpPr txBox="1"/>
          <p:nvPr>
            <p:ph idx="2" type="title"/>
          </p:nvPr>
        </p:nvSpPr>
        <p:spPr>
          <a:xfrm>
            <a:off x="5318730" y="1705233"/>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68" name="Google Shape;68;p13"/>
          <p:cNvSpPr txBox="1"/>
          <p:nvPr>
            <p:ph idx="3" type="subTitle"/>
          </p:nvPr>
        </p:nvSpPr>
        <p:spPr>
          <a:xfrm>
            <a:off x="5340612" y="2161275"/>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9" name="Google Shape;69;p13"/>
          <p:cNvSpPr txBox="1"/>
          <p:nvPr>
            <p:ph idx="4" type="title"/>
          </p:nvPr>
        </p:nvSpPr>
        <p:spPr>
          <a:xfrm>
            <a:off x="907470" y="3221098"/>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70" name="Google Shape;70;p13"/>
          <p:cNvSpPr txBox="1"/>
          <p:nvPr>
            <p:ph idx="5" type="subTitle"/>
          </p:nvPr>
        </p:nvSpPr>
        <p:spPr>
          <a:xfrm>
            <a:off x="929350" y="3685875"/>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1" name="Google Shape;71;p13"/>
          <p:cNvSpPr txBox="1"/>
          <p:nvPr>
            <p:ph idx="6" type="title"/>
          </p:nvPr>
        </p:nvSpPr>
        <p:spPr>
          <a:xfrm>
            <a:off x="5318730" y="3221098"/>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72" name="Google Shape;72;p13"/>
          <p:cNvSpPr txBox="1"/>
          <p:nvPr>
            <p:ph idx="7" type="subTitle"/>
          </p:nvPr>
        </p:nvSpPr>
        <p:spPr>
          <a:xfrm>
            <a:off x="5340612" y="3685874"/>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3" name="Google Shape;73;p13"/>
          <p:cNvSpPr txBox="1"/>
          <p:nvPr>
            <p:ph idx="8"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SECTION_TITLE_AND_DESCRIPTION_1_1">
    <p:spTree>
      <p:nvGrpSpPr>
        <p:cNvPr id="74" name="Shape 74"/>
        <p:cNvGrpSpPr/>
        <p:nvPr/>
      </p:nvGrpSpPr>
      <p:grpSpPr>
        <a:xfrm>
          <a:off x="0" y="0"/>
          <a:ext cx="0" cy="0"/>
          <a:chOff x="0" y="0"/>
          <a:chExt cx="0" cy="0"/>
        </a:xfrm>
      </p:grpSpPr>
      <p:pic>
        <p:nvPicPr>
          <p:cNvPr id="75" name="Google Shape;75;p14"/>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76" name="Google Shape;76;p14"/>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77" name="Google Shape;77;p14"/>
          <p:cNvSpPr txBox="1"/>
          <p:nvPr>
            <p:ph type="title"/>
          </p:nvPr>
        </p:nvSpPr>
        <p:spPr>
          <a:xfrm>
            <a:off x="6013614" y="838400"/>
            <a:ext cx="23331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8" name="Google Shape;78;p14"/>
          <p:cNvSpPr txBox="1"/>
          <p:nvPr>
            <p:ph idx="1" type="subTitle"/>
          </p:nvPr>
        </p:nvSpPr>
        <p:spPr>
          <a:xfrm>
            <a:off x="6013614" y="1199352"/>
            <a:ext cx="2333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79" name="Google Shape;79;p14"/>
          <p:cNvSpPr txBox="1"/>
          <p:nvPr>
            <p:ph idx="2" type="title"/>
          </p:nvPr>
        </p:nvSpPr>
        <p:spPr>
          <a:xfrm>
            <a:off x="6013603" y="2104924"/>
            <a:ext cx="23331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0" name="Google Shape;80;p14"/>
          <p:cNvSpPr txBox="1"/>
          <p:nvPr>
            <p:ph idx="3" type="subTitle"/>
          </p:nvPr>
        </p:nvSpPr>
        <p:spPr>
          <a:xfrm>
            <a:off x="6013601" y="2465876"/>
            <a:ext cx="2333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81" name="Google Shape;81;p14"/>
          <p:cNvSpPr txBox="1"/>
          <p:nvPr>
            <p:ph idx="4" type="title"/>
          </p:nvPr>
        </p:nvSpPr>
        <p:spPr>
          <a:xfrm>
            <a:off x="6013618" y="3371448"/>
            <a:ext cx="23331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2" name="Google Shape;82;p14"/>
          <p:cNvSpPr txBox="1"/>
          <p:nvPr>
            <p:ph idx="5" type="subTitle"/>
          </p:nvPr>
        </p:nvSpPr>
        <p:spPr>
          <a:xfrm>
            <a:off x="6013615" y="3732400"/>
            <a:ext cx="2333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83" name="Google Shape;83;p14"/>
          <p:cNvSpPr txBox="1"/>
          <p:nvPr>
            <p:ph idx="6"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_1_1">
    <p:spTree>
      <p:nvGrpSpPr>
        <p:cNvPr id="84" name="Shape 84"/>
        <p:cNvGrpSpPr/>
        <p:nvPr/>
      </p:nvGrpSpPr>
      <p:grpSpPr>
        <a:xfrm>
          <a:off x="0" y="0"/>
          <a:ext cx="0" cy="0"/>
          <a:chOff x="0" y="0"/>
          <a:chExt cx="0" cy="0"/>
        </a:xfrm>
      </p:grpSpPr>
      <p:pic>
        <p:nvPicPr>
          <p:cNvPr id="85" name="Google Shape;85;p15"/>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86" name="Google Shape;86;p15"/>
          <p:cNvPicPr preferRelativeResize="0"/>
          <p:nvPr/>
        </p:nvPicPr>
        <p:blipFill rotWithShape="1">
          <a:blip r:embed="rId3">
            <a:alphaModFix/>
          </a:blip>
          <a:srcRect b="18300" l="0" r="8892" t="16734"/>
          <a:stretch/>
        </p:blipFill>
        <p:spPr>
          <a:xfrm rot="-5400000">
            <a:off x="650175" y="465007"/>
            <a:ext cx="2036850" cy="846042"/>
          </a:xfrm>
          <a:prstGeom prst="rect">
            <a:avLst/>
          </a:prstGeom>
          <a:noFill/>
          <a:ln>
            <a:noFill/>
          </a:ln>
        </p:spPr>
      </p:pic>
      <p:pic>
        <p:nvPicPr>
          <p:cNvPr id="87" name="Google Shape;87;p15"/>
          <p:cNvPicPr preferRelativeResize="0"/>
          <p:nvPr/>
        </p:nvPicPr>
        <p:blipFill rotWithShape="1">
          <a:blip r:embed="rId3">
            <a:alphaModFix/>
          </a:blip>
          <a:srcRect b="18300" l="0" r="8892" t="16734"/>
          <a:stretch/>
        </p:blipFill>
        <p:spPr>
          <a:xfrm rot="-5400000">
            <a:off x="1262550" y="465007"/>
            <a:ext cx="2036850" cy="846042"/>
          </a:xfrm>
          <a:prstGeom prst="rect">
            <a:avLst/>
          </a:prstGeom>
          <a:noFill/>
          <a:ln>
            <a:noFill/>
          </a:ln>
        </p:spPr>
      </p:pic>
      <p:pic>
        <p:nvPicPr>
          <p:cNvPr id="88" name="Google Shape;88;p15"/>
          <p:cNvPicPr preferRelativeResize="0"/>
          <p:nvPr/>
        </p:nvPicPr>
        <p:blipFill rotWithShape="1">
          <a:blip r:embed="rId4">
            <a:alphaModFix/>
          </a:blip>
          <a:srcRect b="6838" l="0" r="1545" t="0"/>
          <a:stretch/>
        </p:blipFill>
        <p:spPr>
          <a:xfrm>
            <a:off x="384887" y="134900"/>
            <a:ext cx="8374226" cy="4873724"/>
          </a:xfrm>
          <a:prstGeom prst="rect">
            <a:avLst/>
          </a:prstGeom>
          <a:noFill/>
          <a:ln>
            <a:noFill/>
          </a:ln>
        </p:spPr>
      </p:pic>
      <p:sp>
        <p:nvSpPr>
          <p:cNvPr id="89" name="Google Shape;89;p15"/>
          <p:cNvSpPr txBox="1"/>
          <p:nvPr>
            <p:ph type="title"/>
          </p:nvPr>
        </p:nvSpPr>
        <p:spPr>
          <a:xfrm>
            <a:off x="1922400" y="3538630"/>
            <a:ext cx="2140200" cy="488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600"/>
              <a:buFont typeface="Anonymous Pro"/>
              <a:buNone/>
              <a:defRPr b="0" sz="1600">
                <a:solidFill>
                  <a:schemeClr val="dk2"/>
                </a:solidFill>
                <a:latin typeface="Roboto Mono Medium"/>
                <a:ea typeface="Roboto Mono Medium"/>
                <a:cs typeface="Roboto Mono Medium"/>
                <a:sym typeface="Roboto Mono Medium"/>
              </a:defRPr>
            </a:lvl1pPr>
            <a:lvl2pPr lvl="1" rtl="0">
              <a:spcBef>
                <a:spcPts val="0"/>
              </a:spcBef>
              <a:spcAft>
                <a:spcPts val="0"/>
              </a:spcAft>
              <a:buSzPts val="2000"/>
              <a:buNone/>
              <a:defRPr b="1" sz="2000"/>
            </a:lvl2pPr>
            <a:lvl3pPr lvl="2" rtl="0">
              <a:spcBef>
                <a:spcPts val="0"/>
              </a:spcBef>
              <a:spcAft>
                <a:spcPts val="0"/>
              </a:spcAft>
              <a:buSzPts val="2000"/>
              <a:buNone/>
              <a:defRPr b="1" sz="2000"/>
            </a:lvl3pPr>
            <a:lvl4pPr lvl="3" rtl="0">
              <a:spcBef>
                <a:spcPts val="0"/>
              </a:spcBef>
              <a:spcAft>
                <a:spcPts val="0"/>
              </a:spcAft>
              <a:buSzPts val="2000"/>
              <a:buNone/>
              <a:defRPr b="1" sz="2000"/>
            </a:lvl4pPr>
            <a:lvl5pPr lvl="4" rtl="0">
              <a:spcBef>
                <a:spcPts val="0"/>
              </a:spcBef>
              <a:spcAft>
                <a:spcPts val="0"/>
              </a:spcAft>
              <a:buSzPts val="2000"/>
              <a:buNone/>
              <a:defRPr b="1" sz="2000"/>
            </a:lvl5pPr>
            <a:lvl6pPr lvl="5" rtl="0">
              <a:spcBef>
                <a:spcPts val="0"/>
              </a:spcBef>
              <a:spcAft>
                <a:spcPts val="0"/>
              </a:spcAft>
              <a:buSzPts val="2000"/>
              <a:buNone/>
              <a:defRPr b="1" sz="2000"/>
            </a:lvl6pPr>
            <a:lvl7pPr lvl="6" rtl="0">
              <a:spcBef>
                <a:spcPts val="0"/>
              </a:spcBef>
              <a:spcAft>
                <a:spcPts val="0"/>
              </a:spcAft>
              <a:buSzPts val="2000"/>
              <a:buNone/>
              <a:defRPr b="1" sz="2000"/>
            </a:lvl7pPr>
            <a:lvl8pPr lvl="7" rtl="0">
              <a:spcBef>
                <a:spcPts val="0"/>
              </a:spcBef>
              <a:spcAft>
                <a:spcPts val="0"/>
              </a:spcAft>
              <a:buSzPts val="2000"/>
              <a:buNone/>
              <a:defRPr b="1" sz="2000"/>
            </a:lvl8pPr>
            <a:lvl9pPr lvl="8" rtl="0">
              <a:spcBef>
                <a:spcPts val="0"/>
              </a:spcBef>
              <a:spcAft>
                <a:spcPts val="0"/>
              </a:spcAft>
              <a:buSzPts val="2000"/>
              <a:buNone/>
              <a:defRPr b="1" sz="2000"/>
            </a:lvl9pPr>
          </a:lstStyle>
          <a:p/>
        </p:txBody>
      </p:sp>
      <p:sp>
        <p:nvSpPr>
          <p:cNvPr id="90" name="Google Shape;90;p15"/>
          <p:cNvSpPr txBox="1"/>
          <p:nvPr>
            <p:ph idx="1" type="subTitle"/>
          </p:nvPr>
        </p:nvSpPr>
        <p:spPr>
          <a:xfrm>
            <a:off x="1922400" y="1269487"/>
            <a:ext cx="3439500" cy="218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Concert One"/>
              <a:buNone/>
              <a:defRPr b="1" sz="2400">
                <a:latin typeface="Concert One"/>
                <a:ea typeface="Concert One"/>
                <a:cs typeface="Concert One"/>
                <a:sym typeface="Concert One"/>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SECTION_TITLE_AND_DESCRIPTION_1_2">
    <p:spTree>
      <p:nvGrpSpPr>
        <p:cNvPr id="91" name="Shape 91"/>
        <p:cNvGrpSpPr/>
        <p:nvPr/>
      </p:nvGrpSpPr>
      <p:grpSpPr>
        <a:xfrm>
          <a:off x="0" y="0"/>
          <a:ext cx="0" cy="0"/>
          <a:chOff x="0" y="0"/>
          <a:chExt cx="0" cy="0"/>
        </a:xfrm>
      </p:grpSpPr>
      <p:pic>
        <p:nvPicPr>
          <p:cNvPr id="92" name="Google Shape;92;p16"/>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93" name="Google Shape;93;p16"/>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94" name="Google Shape;94;p16"/>
          <p:cNvSpPr txBox="1"/>
          <p:nvPr>
            <p:ph type="title"/>
          </p:nvPr>
        </p:nvSpPr>
        <p:spPr>
          <a:xfrm>
            <a:off x="602672" y="2010025"/>
            <a:ext cx="2695800" cy="488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3900"/>
              <a:buNone/>
              <a:defRPr sz="3900"/>
            </a:lvl2pPr>
            <a:lvl3pPr lvl="2" rtl="0" algn="r">
              <a:spcBef>
                <a:spcPts val="0"/>
              </a:spcBef>
              <a:spcAft>
                <a:spcPts val="0"/>
              </a:spcAft>
              <a:buSzPts val="3900"/>
              <a:buNone/>
              <a:defRPr sz="3900"/>
            </a:lvl3pPr>
            <a:lvl4pPr lvl="3" rtl="0" algn="r">
              <a:spcBef>
                <a:spcPts val="0"/>
              </a:spcBef>
              <a:spcAft>
                <a:spcPts val="0"/>
              </a:spcAft>
              <a:buSzPts val="3900"/>
              <a:buNone/>
              <a:defRPr sz="3900"/>
            </a:lvl4pPr>
            <a:lvl5pPr lvl="4" rtl="0" algn="r">
              <a:spcBef>
                <a:spcPts val="0"/>
              </a:spcBef>
              <a:spcAft>
                <a:spcPts val="0"/>
              </a:spcAft>
              <a:buSzPts val="3900"/>
              <a:buNone/>
              <a:defRPr sz="3900"/>
            </a:lvl5pPr>
            <a:lvl6pPr lvl="5" rtl="0" algn="r">
              <a:spcBef>
                <a:spcPts val="0"/>
              </a:spcBef>
              <a:spcAft>
                <a:spcPts val="0"/>
              </a:spcAft>
              <a:buSzPts val="3900"/>
              <a:buNone/>
              <a:defRPr sz="3900"/>
            </a:lvl6pPr>
            <a:lvl7pPr lvl="6" rtl="0" algn="r">
              <a:spcBef>
                <a:spcPts val="0"/>
              </a:spcBef>
              <a:spcAft>
                <a:spcPts val="0"/>
              </a:spcAft>
              <a:buSzPts val="3900"/>
              <a:buNone/>
              <a:defRPr sz="3900"/>
            </a:lvl7pPr>
            <a:lvl8pPr lvl="7" rtl="0" algn="r">
              <a:spcBef>
                <a:spcPts val="0"/>
              </a:spcBef>
              <a:spcAft>
                <a:spcPts val="0"/>
              </a:spcAft>
              <a:buSzPts val="3900"/>
              <a:buNone/>
              <a:defRPr sz="3900"/>
            </a:lvl8pPr>
            <a:lvl9pPr lvl="8" rtl="0" algn="r">
              <a:spcBef>
                <a:spcPts val="0"/>
              </a:spcBef>
              <a:spcAft>
                <a:spcPts val="0"/>
              </a:spcAft>
              <a:buSzPts val="3900"/>
              <a:buNone/>
              <a:defRPr sz="3900"/>
            </a:lvl9pPr>
          </a:lstStyle>
          <a:p/>
        </p:txBody>
      </p:sp>
      <p:sp>
        <p:nvSpPr>
          <p:cNvPr id="95" name="Google Shape;95;p16"/>
          <p:cNvSpPr txBox="1"/>
          <p:nvPr>
            <p:ph idx="1" type="subTitle"/>
          </p:nvPr>
        </p:nvSpPr>
        <p:spPr>
          <a:xfrm>
            <a:off x="839201" y="2389868"/>
            <a:ext cx="2459400" cy="71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1400">
                <a:solidFill>
                  <a:schemeClr val="dk2"/>
                </a:solidFill>
              </a:defRPr>
            </a:lvl1pPr>
            <a:lvl2pPr lvl="1" rtl="0" algn="r">
              <a:lnSpc>
                <a:spcPct val="100000"/>
              </a:lnSpc>
              <a:spcBef>
                <a:spcPts val="0"/>
              </a:spcBef>
              <a:spcAft>
                <a:spcPts val="0"/>
              </a:spcAft>
              <a:buClr>
                <a:schemeClr val="dk2"/>
              </a:buClr>
              <a:buSzPts val="1400"/>
              <a:buNone/>
              <a:defRPr>
                <a:solidFill>
                  <a:schemeClr val="dk2"/>
                </a:solidFill>
              </a:defRPr>
            </a:lvl2pPr>
            <a:lvl3pPr lvl="2" rtl="0" algn="r">
              <a:lnSpc>
                <a:spcPct val="100000"/>
              </a:lnSpc>
              <a:spcBef>
                <a:spcPts val="0"/>
              </a:spcBef>
              <a:spcAft>
                <a:spcPts val="0"/>
              </a:spcAft>
              <a:buClr>
                <a:schemeClr val="dk2"/>
              </a:buClr>
              <a:buSzPts val="1400"/>
              <a:buNone/>
              <a:defRPr>
                <a:solidFill>
                  <a:schemeClr val="dk2"/>
                </a:solidFill>
              </a:defRPr>
            </a:lvl3pPr>
            <a:lvl4pPr lvl="3" rtl="0" algn="r">
              <a:lnSpc>
                <a:spcPct val="100000"/>
              </a:lnSpc>
              <a:spcBef>
                <a:spcPts val="0"/>
              </a:spcBef>
              <a:spcAft>
                <a:spcPts val="0"/>
              </a:spcAft>
              <a:buClr>
                <a:schemeClr val="dk2"/>
              </a:buClr>
              <a:buSzPts val="1400"/>
              <a:buNone/>
              <a:defRPr>
                <a:solidFill>
                  <a:schemeClr val="dk2"/>
                </a:solidFill>
              </a:defRPr>
            </a:lvl4pPr>
            <a:lvl5pPr lvl="4" rtl="0" algn="r">
              <a:lnSpc>
                <a:spcPct val="100000"/>
              </a:lnSpc>
              <a:spcBef>
                <a:spcPts val="0"/>
              </a:spcBef>
              <a:spcAft>
                <a:spcPts val="0"/>
              </a:spcAft>
              <a:buClr>
                <a:schemeClr val="dk2"/>
              </a:buClr>
              <a:buSzPts val="1400"/>
              <a:buNone/>
              <a:defRPr>
                <a:solidFill>
                  <a:schemeClr val="dk2"/>
                </a:solidFill>
              </a:defRPr>
            </a:lvl5pPr>
            <a:lvl6pPr lvl="5" rtl="0" algn="r">
              <a:lnSpc>
                <a:spcPct val="100000"/>
              </a:lnSpc>
              <a:spcBef>
                <a:spcPts val="0"/>
              </a:spcBef>
              <a:spcAft>
                <a:spcPts val="0"/>
              </a:spcAft>
              <a:buClr>
                <a:schemeClr val="dk2"/>
              </a:buClr>
              <a:buSzPts val="1400"/>
              <a:buNone/>
              <a:defRPr>
                <a:solidFill>
                  <a:schemeClr val="dk2"/>
                </a:solidFill>
              </a:defRPr>
            </a:lvl6pPr>
            <a:lvl7pPr lvl="6" rtl="0" algn="r">
              <a:lnSpc>
                <a:spcPct val="100000"/>
              </a:lnSpc>
              <a:spcBef>
                <a:spcPts val="0"/>
              </a:spcBef>
              <a:spcAft>
                <a:spcPts val="0"/>
              </a:spcAft>
              <a:buClr>
                <a:schemeClr val="dk2"/>
              </a:buClr>
              <a:buSzPts val="1400"/>
              <a:buNone/>
              <a:defRPr>
                <a:solidFill>
                  <a:schemeClr val="dk2"/>
                </a:solidFill>
              </a:defRPr>
            </a:lvl7pPr>
            <a:lvl8pPr lvl="7" rtl="0" algn="r">
              <a:lnSpc>
                <a:spcPct val="100000"/>
              </a:lnSpc>
              <a:spcBef>
                <a:spcPts val="0"/>
              </a:spcBef>
              <a:spcAft>
                <a:spcPts val="0"/>
              </a:spcAft>
              <a:buClr>
                <a:schemeClr val="dk2"/>
              </a:buClr>
              <a:buSzPts val="1400"/>
              <a:buNone/>
              <a:defRPr>
                <a:solidFill>
                  <a:schemeClr val="dk2"/>
                </a:solidFill>
              </a:defRPr>
            </a:lvl8pPr>
            <a:lvl9pPr lvl="8" rtl="0" algn="r">
              <a:lnSpc>
                <a:spcPct val="100000"/>
              </a:lnSpc>
              <a:spcBef>
                <a:spcPts val="0"/>
              </a:spcBef>
              <a:spcAft>
                <a:spcPts val="0"/>
              </a:spcAft>
              <a:buClr>
                <a:schemeClr val="dk2"/>
              </a:buClr>
              <a:buSzPts val="1400"/>
              <a:buNone/>
              <a:defRPr>
                <a:solidFill>
                  <a:schemeClr val="dk2"/>
                </a:solidFill>
              </a:defRPr>
            </a:lvl9pPr>
          </a:lstStyle>
          <a:p/>
        </p:txBody>
      </p:sp>
      <p:sp>
        <p:nvSpPr>
          <p:cNvPr id="96" name="Google Shape;96;p16"/>
          <p:cNvSpPr txBox="1"/>
          <p:nvPr>
            <p:ph idx="2" type="title"/>
          </p:nvPr>
        </p:nvSpPr>
        <p:spPr>
          <a:xfrm>
            <a:off x="5845528" y="2010025"/>
            <a:ext cx="26958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97" name="Google Shape;97;p16"/>
          <p:cNvSpPr txBox="1"/>
          <p:nvPr>
            <p:ph idx="3" type="subTitle"/>
          </p:nvPr>
        </p:nvSpPr>
        <p:spPr>
          <a:xfrm>
            <a:off x="5845522" y="2389875"/>
            <a:ext cx="2459400" cy="7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sp>
        <p:nvSpPr>
          <p:cNvPr id="98" name="Google Shape;98;p16"/>
          <p:cNvSpPr txBox="1"/>
          <p:nvPr>
            <p:ph idx="4" type="title"/>
          </p:nvPr>
        </p:nvSpPr>
        <p:spPr>
          <a:xfrm>
            <a:off x="602672" y="3449699"/>
            <a:ext cx="2695800" cy="488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3900"/>
              <a:buNone/>
              <a:defRPr sz="3900"/>
            </a:lvl2pPr>
            <a:lvl3pPr lvl="2" rtl="0" algn="r">
              <a:spcBef>
                <a:spcPts val="0"/>
              </a:spcBef>
              <a:spcAft>
                <a:spcPts val="0"/>
              </a:spcAft>
              <a:buSzPts val="3900"/>
              <a:buNone/>
              <a:defRPr sz="3900"/>
            </a:lvl3pPr>
            <a:lvl4pPr lvl="3" rtl="0" algn="r">
              <a:spcBef>
                <a:spcPts val="0"/>
              </a:spcBef>
              <a:spcAft>
                <a:spcPts val="0"/>
              </a:spcAft>
              <a:buSzPts val="3900"/>
              <a:buNone/>
              <a:defRPr sz="3900"/>
            </a:lvl4pPr>
            <a:lvl5pPr lvl="4" rtl="0" algn="r">
              <a:spcBef>
                <a:spcPts val="0"/>
              </a:spcBef>
              <a:spcAft>
                <a:spcPts val="0"/>
              </a:spcAft>
              <a:buSzPts val="3900"/>
              <a:buNone/>
              <a:defRPr sz="3900"/>
            </a:lvl5pPr>
            <a:lvl6pPr lvl="5" rtl="0" algn="r">
              <a:spcBef>
                <a:spcPts val="0"/>
              </a:spcBef>
              <a:spcAft>
                <a:spcPts val="0"/>
              </a:spcAft>
              <a:buSzPts val="3900"/>
              <a:buNone/>
              <a:defRPr sz="3900"/>
            </a:lvl6pPr>
            <a:lvl7pPr lvl="6" rtl="0" algn="r">
              <a:spcBef>
                <a:spcPts val="0"/>
              </a:spcBef>
              <a:spcAft>
                <a:spcPts val="0"/>
              </a:spcAft>
              <a:buSzPts val="3900"/>
              <a:buNone/>
              <a:defRPr sz="3900"/>
            </a:lvl7pPr>
            <a:lvl8pPr lvl="7" rtl="0" algn="r">
              <a:spcBef>
                <a:spcPts val="0"/>
              </a:spcBef>
              <a:spcAft>
                <a:spcPts val="0"/>
              </a:spcAft>
              <a:buSzPts val="3900"/>
              <a:buNone/>
              <a:defRPr sz="3900"/>
            </a:lvl8pPr>
            <a:lvl9pPr lvl="8" rtl="0" algn="r">
              <a:spcBef>
                <a:spcPts val="0"/>
              </a:spcBef>
              <a:spcAft>
                <a:spcPts val="0"/>
              </a:spcAft>
              <a:buSzPts val="3900"/>
              <a:buNone/>
              <a:defRPr sz="3900"/>
            </a:lvl9pPr>
          </a:lstStyle>
          <a:p/>
        </p:txBody>
      </p:sp>
      <p:sp>
        <p:nvSpPr>
          <p:cNvPr id="99" name="Google Shape;99;p16"/>
          <p:cNvSpPr txBox="1"/>
          <p:nvPr>
            <p:ph idx="5" type="subTitle"/>
          </p:nvPr>
        </p:nvSpPr>
        <p:spPr>
          <a:xfrm>
            <a:off x="839201" y="3838273"/>
            <a:ext cx="2459400" cy="71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1400">
                <a:solidFill>
                  <a:schemeClr val="dk2"/>
                </a:solidFill>
              </a:defRPr>
            </a:lvl1pPr>
            <a:lvl2pPr lvl="1" rtl="0" algn="r">
              <a:lnSpc>
                <a:spcPct val="100000"/>
              </a:lnSpc>
              <a:spcBef>
                <a:spcPts val="0"/>
              </a:spcBef>
              <a:spcAft>
                <a:spcPts val="0"/>
              </a:spcAft>
              <a:buClr>
                <a:schemeClr val="dk2"/>
              </a:buClr>
              <a:buSzPts val="1400"/>
              <a:buNone/>
              <a:defRPr>
                <a:solidFill>
                  <a:schemeClr val="dk2"/>
                </a:solidFill>
              </a:defRPr>
            </a:lvl2pPr>
            <a:lvl3pPr lvl="2" rtl="0" algn="r">
              <a:lnSpc>
                <a:spcPct val="100000"/>
              </a:lnSpc>
              <a:spcBef>
                <a:spcPts val="0"/>
              </a:spcBef>
              <a:spcAft>
                <a:spcPts val="0"/>
              </a:spcAft>
              <a:buClr>
                <a:schemeClr val="dk2"/>
              </a:buClr>
              <a:buSzPts val="1400"/>
              <a:buNone/>
              <a:defRPr>
                <a:solidFill>
                  <a:schemeClr val="dk2"/>
                </a:solidFill>
              </a:defRPr>
            </a:lvl3pPr>
            <a:lvl4pPr lvl="3" rtl="0" algn="r">
              <a:lnSpc>
                <a:spcPct val="100000"/>
              </a:lnSpc>
              <a:spcBef>
                <a:spcPts val="0"/>
              </a:spcBef>
              <a:spcAft>
                <a:spcPts val="0"/>
              </a:spcAft>
              <a:buClr>
                <a:schemeClr val="dk2"/>
              </a:buClr>
              <a:buSzPts val="1400"/>
              <a:buNone/>
              <a:defRPr>
                <a:solidFill>
                  <a:schemeClr val="dk2"/>
                </a:solidFill>
              </a:defRPr>
            </a:lvl4pPr>
            <a:lvl5pPr lvl="4" rtl="0" algn="r">
              <a:lnSpc>
                <a:spcPct val="100000"/>
              </a:lnSpc>
              <a:spcBef>
                <a:spcPts val="0"/>
              </a:spcBef>
              <a:spcAft>
                <a:spcPts val="0"/>
              </a:spcAft>
              <a:buClr>
                <a:schemeClr val="dk2"/>
              </a:buClr>
              <a:buSzPts val="1400"/>
              <a:buNone/>
              <a:defRPr>
                <a:solidFill>
                  <a:schemeClr val="dk2"/>
                </a:solidFill>
              </a:defRPr>
            </a:lvl5pPr>
            <a:lvl6pPr lvl="5" rtl="0" algn="r">
              <a:lnSpc>
                <a:spcPct val="100000"/>
              </a:lnSpc>
              <a:spcBef>
                <a:spcPts val="0"/>
              </a:spcBef>
              <a:spcAft>
                <a:spcPts val="0"/>
              </a:spcAft>
              <a:buClr>
                <a:schemeClr val="dk2"/>
              </a:buClr>
              <a:buSzPts val="1400"/>
              <a:buNone/>
              <a:defRPr>
                <a:solidFill>
                  <a:schemeClr val="dk2"/>
                </a:solidFill>
              </a:defRPr>
            </a:lvl6pPr>
            <a:lvl7pPr lvl="6" rtl="0" algn="r">
              <a:lnSpc>
                <a:spcPct val="100000"/>
              </a:lnSpc>
              <a:spcBef>
                <a:spcPts val="0"/>
              </a:spcBef>
              <a:spcAft>
                <a:spcPts val="0"/>
              </a:spcAft>
              <a:buClr>
                <a:schemeClr val="dk2"/>
              </a:buClr>
              <a:buSzPts val="1400"/>
              <a:buNone/>
              <a:defRPr>
                <a:solidFill>
                  <a:schemeClr val="dk2"/>
                </a:solidFill>
              </a:defRPr>
            </a:lvl7pPr>
            <a:lvl8pPr lvl="7" rtl="0" algn="r">
              <a:lnSpc>
                <a:spcPct val="100000"/>
              </a:lnSpc>
              <a:spcBef>
                <a:spcPts val="0"/>
              </a:spcBef>
              <a:spcAft>
                <a:spcPts val="0"/>
              </a:spcAft>
              <a:buClr>
                <a:schemeClr val="dk2"/>
              </a:buClr>
              <a:buSzPts val="1400"/>
              <a:buNone/>
              <a:defRPr>
                <a:solidFill>
                  <a:schemeClr val="dk2"/>
                </a:solidFill>
              </a:defRPr>
            </a:lvl8pPr>
            <a:lvl9pPr lvl="8" rtl="0" algn="r">
              <a:lnSpc>
                <a:spcPct val="100000"/>
              </a:lnSpc>
              <a:spcBef>
                <a:spcPts val="0"/>
              </a:spcBef>
              <a:spcAft>
                <a:spcPts val="0"/>
              </a:spcAft>
              <a:buClr>
                <a:schemeClr val="dk2"/>
              </a:buClr>
              <a:buSzPts val="1400"/>
              <a:buNone/>
              <a:defRPr>
                <a:solidFill>
                  <a:schemeClr val="dk2"/>
                </a:solidFill>
              </a:defRPr>
            </a:lvl9pPr>
          </a:lstStyle>
          <a:p/>
        </p:txBody>
      </p:sp>
      <p:sp>
        <p:nvSpPr>
          <p:cNvPr id="100" name="Google Shape;100;p16"/>
          <p:cNvSpPr txBox="1"/>
          <p:nvPr>
            <p:ph idx="6" type="title"/>
          </p:nvPr>
        </p:nvSpPr>
        <p:spPr>
          <a:xfrm>
            <a:off x="5845528" y="3449695"/>
            <a:ext cx="26958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101" name="Google Shape;101;p16"/>
          <p:cNvSpPr txBox="1"/>
          <p:nvPr>
            <p:ph idx="7" type="subTitle"/>
          </p:nvPr>
        </p:nvSpPr>
        <p:spPr>
          <a:xfrm>
            <a:off x="5845522" y="3838276"/>
            <a:ext cx="2459400" cy="7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sp>
        <p:nvSpPr>
          <p:cNvPr id="102" name="Google Shape;102;p16"/>
          <p:cNvSpPr txBox="1"/>
          <p:nvPr>
            <p:ph idx="8"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p:cSld name="BIG_NUMBER_1">
    <p:spTree>
      <p:nvGrpSpPr>
        <p:cNvPr id="103" name="Shape 103"/>
        <p:cNvGrpSpPr/>
        <p:nvPr/>
      </p:nvGrpSpPr>
      <p:grpSpPr>
        <a:xfrm>
          <a:off x="0" y="0"/>
          <a:ext cx="0" cy="0"/>
          <a:chOff x="0" y="0"/>
          <a:chExt cx="0" cy="0"/>
        </a:xfrm>
      </p:grpSpPr>
      <p:pic>
        <p:nvPicPr>
          <p:cNvPr id="104" name="Google Shape;104;p17"/>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05" name="Google Shape;105;p17"/>
          <p:cNvPicPr preferRelativeResize="0"/>
          <p:nvPr/>
        </p:nvPicPr>
        <p:blipFill rotWithShape="1">
          <a:blip r:embed="rId3">
            <a:alphaModFix/>
          </a:blip>
          <a:srcRect b="61089" l="0" r="0" t="0"/>
          <a:stretch/>
        </p:blipFill>
        <p:spPr>
          <a:xfrm rot="635655">
            <a:off x="1848552" y="3058534"/>
            <a:ext cx="2068426" cy="1772790"/>
          </a:xfrm>
          <a:prstGeom prst="rect">
            <a:avLst/>
          </a:prstGeom>
          <a:noFill/>
          <a:ln>
            <a:noFill/>
          </a:ln>
        </p:spPr>
      </p:pic>
      <p:pic>
        <p:nvPicPr>
          <p:cNvPr id="106" name="Google Shape;106;p17"/>
          <p:cNvPicPr preferRelativeResize="0"/>
          <p:nvPr/>
        </p:nvPicPr>
        <p:blipFill rotWithShape="1">
          <a:blip r:embed="rId3">
            <a:alphaModFix/>
          </a:blip>
          <a:srcRect b="61089" l="0" r="0" t="0"/>
          <a:stretch/>
        </p:blipFill>
        <p:spPr>
          <a:xfrm rot="1903775">
            <a:off x="6763976" y="866659"/>
            <a:ext cx="2068425" cy="1772790"/>
          </a:xfrm>
          <a:prstGeom prst="rect">
            <a:avLst/>
          </a:prstGeom>
          <a:noFill/>
          <a:ln>
            <a:noFill/>
          </a:ln>
        </p:spPr>
      </p:pic>
      <p:pic>
        <p:nvPicPr>
          <p:cNvPr id="107" name="Google Shape;107;p17"/>
          <p:cNvPicPr preferRelativeResize="0"/>
          <p:nvPr/>
        </p:nvPicPr>
        <p:blipFill rotWithShape="1">
          <a:blip r:embed="rId4">
            <a:alphaModFix/>
          </a:blip>
          <a:srcRect b="6838" l="0" r="1545" t="0"/>
          <a:stretch/>
        </p:blipFill>
        <p:spPr>
          <a:xfrm>
            <a:off x="129175" y="134900"/>
            <a:ext cx="8374226" cy="4873724"/>
          </a:xfrm>
          <a:prstGeom prst="rect">
            <a:avLst/>
          </a:prstGeom>
          <a:noFill/>
          <a:ln>
            <a:noFill/>
          </a:ln>
        </p:spPr>
      </p:pic>
      <p:sp>
        <p:nvSpPr>
          <p:cNvPr id="108" name="Google Shape;108;p17"/>
          <p:cNvSpPr txBox="1"/>
          <p:nvPr>
            <p:ph hasCustomPrompt="1" type="title"/>
          </p:nvPr>
        </p:nvSpPr>
        <p:spPr>
          <a:xfrm>
            <a:off x="1301450" y="2719788"/>
            <a:ext cx="2101200" cy="6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9" name="Google Shape;109;p17"/>
          <p:cNvSpPr txBox="1"/>
          <p:nvPr>
            <p:ph idx="1" type="subTitle"/>
          </p:nvPr>
        </p:nvSpPr>
        <p:spPr>
          <a:xfrm>
            <a:off x="1301450" y="3383388"/>
            <a:ext cx="21012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10" name="Google Shape;110;p17"/>
          <p:cNvSpPr txBox="1"/>
          <p:nvPr>
            <p:ph hasCustomPrompt="1" idx="2" type="title"/>
          </p:nvPr>
        </p:nvSpPr>
        <p:spPr>
          <a:xfrm>
            <a:off x="3521400" y="2719788"/>
            <a:ext cx="2101200" cy="6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1" name="Google Shape;111;p17"/>
          <p:cNvSpPr txBox="1"/>
          <p:nvPr>
            <p:ph idx="3" type="subTitle"/>
          </p:nvPr>
        </p:nvSpPr>
        <p:spPr>
          <a:xfrm>
            <a:off x="3521400" y="3383388"/>
            <a:ext cx="21012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12" name="Google Shape;112;p17"/>
          <p:cNvSpPr txBox="1"/>
          <p:nvPr>
            <p:ph hasCustomPrompt="1" idx="4" type="title"/>
          </p:nvPr>
        </p:nvSpPr>
        <p:spPr>
          <a:xfrm>
            <a:off x="5741350" y="2719788"/>
            <a:ext cx="2101200" cy="6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3" name="Google Shape;113;p17"/>
          <p:cNvSpPr txBox="1"/>
          <p:nvPr>
            <p:ph idx="5" type="subTitle"/>
          </p:nvPr>
        </p:nvSpPr>
        <p:spPr>
          <a:xfrm>
            <a:off x="5741350" y="3383388"/>
            <a:ext cx="21012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_1_2">
    <p:spTree>
      <p:nvGrpSpPr>
        <p:cNvPr id="114" name="Shape 114"/>
        <p:cNvGrpSpPr/>
        <p:nvPr/>
      </p:nvGrpSpPr>
      <p:grpSpPr>
        <a:xfrm>
          <a:off x="0" y="0"/>
          <a:ext cx="0" cy="0"/>
          <a:chOff x="0" y="0"/>
          <a:chExt cx="0" cy="0"/>
        </a:xfrm>
      </p:grpSpPr>
      <p:pic>
        <p:nvPicPr>
          <p:cNvPr id="115" name="Google Shape;115;p18"/>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16" name="Google Shape;116;p18"/>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17" name="Google Shape;117;p18"/>
          <p:cNvSpPr txBox="1"/>
          <p:nvPr>
            <p:ph type="title"/>
          </p:nvPr>
        </p:nvSpPr>
        <p:spPr>
          <a:xfrm>
            <a:off x="6166050" y="1183210"/>
            <a:ext cx="21402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18" name="Google Shape;118;p18"/>
          <p:cNvSpPr txBox="1"/>
          <p:nvPr>
            <p:ph idx="1" type="subTitle"/>
          </p:nvPr>
        </p:nvSpPr>
        <p:spPr>
          <a:xfrm>
            <a:off x="6166050" y="1620375"/>
            <a:ext cx="2140200" cy="92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119" name="Google Shape;119;p18"/>
          <p:cNvSpPr txBox="1"/>
          <p:nvPr>
            <p:ph idx="2" type="title"/>
          </p:nvPr>
        </p:nvSpPr>
        <p:spPr>
          <a:xfrm>
            <a:off x="6166040" y="2678335"/>
            <a:ext cx="21402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20" name="Google Shape;120;p18"/>
          <p:cNvSpPr txBox="1"/>
          <p:nvPr>
            <p:ph idx="3" type="subTitle"/>
          </p:nvPr>
        </p:nvSpPr>
        <p:spPr>
          <a:xfrm>
            <a:off x="6166050" y="3115508"/>
            <a:ext cx="2140200" cy="92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121" name="Google Shape;121;p18"/>
          <p:cNvSpPr txBox="1"/>
          <p:nvPr>
            <p:ph idx="4" type="title"/>
          </p:nvPr>
        </p:nvSpPr>
        <p:spPr>
          <a:xfrm>
            <a:off x="1002325" y="711175"/>
            <a:ext cx="2666700" cy="11664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APTION_ONLY_1">
    <p:spTree>
      <p:nvGrpSpPr>
        <p:cNvPr id="122" name="Shape 122"/>
        <p:cNvGrpSpPr/>
        <p:nvPr/>
      </p:nvGrpSpPr>
      <p:grpSpPr>
        <a:xfrm>
          <a:off x="0" y="0"/>
          <a:ext cx="0" cy="0"/>
          <a:chOff x="0" y="0"/>
          <a:chExt cx="0" cy="0"/>
        </a:xfrm>
      </p:grpSpPr>
      <p:pic>
        <p:nvPicPr>
          <p:cNvPr id="123" name="Google Shape;123;p19"/>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24" name="Google Shape;124;p19"/>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125" name="Google Shape;125;p19"/>
          <p:cNvSpPr txBox="1"/>
          <p:nvPr>
            <p:ph type="title"/>
          </p:nvPr>
        </p:nvSpPr>
        <p:spPr>
          <a:xfrm>
            <a:off x="907470" y="2765032"/>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126" name="Google Shape;126;p19"/>
          <p:cNvSpPr txBox="1"/>
          <p:nvPr>
            <p:ph idx="1" type="subTitle"/>
          </p:nvPr>
        </p:nvSpPr>
        <p:spPr>
          <a:xfrm>
            <a:off x="1137850" y="3229817"/>
            <a:ext cx="2457000" cy="116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27" name="Google Shape;127;p19"/>
          <p:cNvSpPr txBox="1"/>
          <p:nvPr>
            <p:ph idx="2" type="title"/>
          </p:nvPr>
        </p:nvSpPr>
        <p:spPr>
          <a:xfrm>
            <a:off x="5318730" y="2765032"/>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128" name="Google Shape;128;p19"/>
          <p:cNvSpPr txBox="1"/>
          <p:nvPr>
            <p:ph idx="3" type="subTitle"/>
          </p:nvPr>
        </p:nvSpPr>
        <p:spPr>
          <a:xfrm>
            <a:off x="5549120" y="3229817"/>
            <a:ext cx="2457000" cy="116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BIG_NUMBER_1_1">
    <p:spTree>
      <p:nvGrpSpPr>
        <p:cNvPr id="129" name="Shape 129"/>
        <p:cNvGrpSpPr/>
        <p:nvPr/>
      </p:nvGrpSpPr>
      <p:grpSpPr>
        <a:xfrm>
          <a:off x="0" y="0"/>
          <a:ext cx="0" cy="0"/>
          <a:chOff x="0" y="0"/>
          <a:chExt cx="0" cy="0"/>
        </a:xfrm>
      </p:grpSpPr>
      <p:pic>
        <p:nvPicPr>
          <p:cNvPr id="130" name="Google Shape;130;p20"/>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31" name="Google Shape;131;p20"/>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132" name="Google Shape;132;p20"/>
          <p:cNvSpPr txBox="1"/>
          <p:nvPr>
            <p:ph type="title"/>
          </p:nvPr>
        </p:nvSpPr>
        <p:spPr>
          <a:xfrm>
            <a:off x="2308050" y="711175"/>
            <a:ext cx="45279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7" name="Google Shape;17;p3"/>
          <p:cNvPicPr preferRelativeResize="0"/>
          <p:nvPr/>
        </p:nvPicPr>
        <p:blipFill>
          <a:blip r:embed="rId3">
            <a:alphaModFix/>
          </a:blip>
          <a:stretch>
            <a:fillRect/>
          </a:stretch>
        </p:blipFill>
        <p:spPr>
          <a:xfrm>
            <a:off x="1874151" y="447699"/>
            <a:ext cx="5395700" cy="4248101"/>
          </a:xfrm>
          <a:prstGeom prst="rect">
            <a:avLst/>
          </a:prstGeom>
          <a:noFill/>
          <a:ln>
            <a:noFill/>
          </a:ln>
          <a:effectLst>
            <a:outerShdw blurRad="57150" rotWithShape="0" algn="bl" dir="5400000" dist="19050">
              <a:srgbClr val="000000">
                <a:alpha val="50000"/>
              </a:srgbClr>
            </a:outerShdw>
          </a:effectLst>
        </p:spPr>
      </p:pic>
      <p:sp>
        <p:nvSpPr>
          <p:cNvPr id="18" name="Google Shape;18;p3"/>
          <p:cNvSpPr txBox="1"/>
          <p:nvPr>
            <p:ph type="title"/>
          </p:nvPr>
        </p:nvSpPr>
        <p:spPr>
          <a:xfrm>
            <a:off x="2673000" y="2550900"/>
            <a:ext cx="3798000" cy="815700"/>
          </a:xfrm>
          <a:prstGeom prst="rect">
            <a:avLst/>
          </a:prstGeom>
        </p:spPr>
        <p:txBody>
          <a:bodyPr anchorCtr="0" anchor="t"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9" name="Google Shape;19;p3"/>
          <p:cNvSpPr txBox="1"/>
          <p:nvPr>
            <p:ph idx="1" type="subTitle"/>
          </p:nvPr>
        </p:nvSpPr>
        <p:spPr>
          <a:xfrm>
            <a:off x="2937741" y="3307350"/>
            <a:ext cx="3268500" cy="7926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Clr>
                <a:schemeClr val="dk2"/>
              </a:buClr>
              <a:buSzPts val="1600"/>
              <a:buNone/>
              <a:defRPr sz="1600">
                <a:solidFill>
                  <a:schemeClr val="dk2"/>
                </a:solidFill>
              </a:defRPr>
            </a:lvl1pPr>
            <a:lvl2pPr lvl="1"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2pPr>
            <a:lvl3pPr lvl="2"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3pPr>
            <a:lvl4pPr lvl="3"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4pPr>
            <a:lvl5pPr lvl="4"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5pPr>
            <a:lvl6pPr lvl="5"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6pPr>
            <a:lvl7pPr lvl="6"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7pPr>
            <a:lvl8pPr lvl="7"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8pPr>
            <a:lvl9pPr lvl="8"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9pPr>
          </a:lstStyle>
          <a:p/>
        </p:txBody>
      </p:sp>
      <p:sp>
        <p:nvSpPr>
          <p:cNvPr id="20" name="Google Shape;20;p3"/>
          <p:cNvSpPr txBox="1"/>
          <p:nvPr>
            <p:ph hasCustomPrompt="1" idx="2" type="title"/>
          </p:nvPr>
        </p:nvSpPr>
        <p:spPr>
          <a:xfrm>
            <a:off x="3778200" y="1403800"/>
            <a:ext cx="1587600" cy="100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b="0" sz="4800">
                <a:solidFill>
                  <a:schemeClr val="dk1"/>
                </a:solidFill>
              </a:defRPr>
            </a:lvl1pPr>
            <a:lvl2pPr lvl="1" rtl="0" algn="ctr">
              <a:spcBef>
                <a:spcPts val="0"/>
              </a:spcBef>
              <a:spcAft>
                <a:spcPts val="0"/>
              </a:spcAft>
              <a:buClr>
                <a:schemeClr val="dk2"/>
              </a:buClr>
              <a:buSzPts val="4800"/>
              <a:buNone/>
              <a:defRPr sz="4800">
                <a:solidFill>
                  <a:schemeClr val="dk2"/>
                </a:solidFill>
              </a:defRPr>
            </a:lvl2pPr>
            <a:lvl3pPr lvl="2" rtl="0" algn="ctr">
              <a:spcBef>
                <a:spcPts val="0"/>
              </a:spcBef>
              <a:spcAft>
                <a:spcPts val="0"/>
              </a:spcAft>
              <a:buClr>
                <a:schemeClr val="dk2"/>
              </a:buClr>
              <a:buSzPts val="4800"/>
              <a:buNone/>
              <a:defRPr sz="4800">
                <a:solidFill>
                  <a:schemeClr val="dk2"/>
                </a:solidFill>
              </a:defRPr>
            </a:lvl3pPr>
            <a:lvl4pPr lvl="3" rtl="0" algn="ctr">
              <a:spcBef>
                <a:spcPts val="0"/>
              </a:spcBef>
              <a:spcAft>
                <a:spcPts val="0"/>
              </a:spcAft>
              <a:buClr>
                <a:schemeClr val="dk2"/>
              </a:buClr>
              <a:buSzPts val="4800"/>
              <a:buNone/>
              <a:defRPr sz="4800">
                <a:solidFill>
                  <a:schemeClr val="dk2"/>
                </a:solidFill>
              </a:defRPr>
            </a:lvl4pPr>
            <a:lvl5pPr lvl="4" rtl="0" algn="ctr">
              <a:spcBef>
                <a:spcPts val="0"/>
              </a:spcBef>
              <a:spcAft>
                <a:spcPts val="0"/>
              </a:spcAft>
              <a:buClr>
                <a:schemeClr val="dk2"/>
              </a:buClr>
              <a:buSzPts val="4800"/>
              <a:buNone/>
              <a:defRPr sz="4800">
                <a:solidFill>
                  <a:schemeClr val="dk2"/>
                </a:solidFill>
              </a:defRPr>
            </a:lvl5pPr>
            <a:lvl6pPr lvl="5" rtl="0" algn="ctr">
              <a:spcBef>
                <a:spcPts val="0"/>
              </a:spcBef>
              <a:spcAft>
                <a:spcPts val="0"/>
              </a:spcAft>
              <a:buClr>
                <a:schemeClr val="dk2"/>
              </a:buClr>
              <a:buSzPts val="4800"/>
              <a:buNone/>
              <a:defRPr sz="4800">
                <a:solidFill>
                  <a:schemeClr val="dk2"/>
                </a:solidFill>
              </a:defRPr>
            </a:lvl6pPr>
            <a:lvl7pPr lvl="6" rtl="0" algn="ctr">
              <a:spcBef>
                <a:spcPts val="0"/>
              </a:spcBef>
              <a:spcAft>
                <a:spcPts val="0"/>
              </a:spcAft>
              <a:buClr>
                <a:schemeClr val="dk2"/>
              </a:buClr>
              <a:buSzPts val="4800"/>
              <a:buNone/>
              <a:defRPr sz="4800">
                <a:solidFill>
                  <a:schemeClr val="dk2"/>
                </a:solidFill>
              </a:defRPr>
            </a:lvl7pPr>
            <a:lvl8pPr lvl="7" rtl="0" algn="ctr">
              <a:spcBef>
                <a:spcPts val="0"/>
              </a:spcBef>
              <a:spcAft>
                <a:spcPts val="0"/>
              </a:spcAft>
              <a:buClr>
                <a:schemeClr val="dk2"/>
              </a:buClr>
              <a:buSzPts val="4800"/>
              <a:buNone/>
              <a:defRPr sz="4800">
                <a:solidFill>
                  <a:schemeClr val="dk2"/>
                </a:solidFill>
              </a:defRPr>
            </a:lvl8pPr>
            <a:lvl9pPr lvl="8" rtl="0" algn="ctr">
              <a:spcBef>
                <a:spcPts val="0"/>
              </a:spcBef>
              <a:spcAft>
                <a:spcPts val="0"/>
              </a:spcAft>
              <a:buClr>
                <a:schemeClr val="dk2"/>
              </a:buClr>
              <a:buSzPts val="4800"/>
              <a:buNone/>
              <a:defRPr sz="4800">
                <a:solidFill>
                  <a:schemeClr val="dk2"/>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BIG_NUMBER_1_1_1">
    <p:spTree>
      <p:nvGrpSpPr>
        <p:cNvPr id="133" name="Shape 133"/>
        <p:cNvGrpSpPr/>
        <p:nvPr/>
      </p:nvGrpSpPr>
      <p:grpSpPr>
        <a:xfrm>
          <a:off x="0" y="0"/>
          <a:ext cx="0" cy="0"/>
          <a:chOff x="0" y="0"/>
          <a:chExt cx="0" cy="0"/>
        </a:xfrm>
      </p:grpSpPr>
      <p:pic>
        <p:nvPicPr>
          <p:cNvPr id="134" name="Google Shape;134;p21"/>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35" name="Google Shape;135;p21"/>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136" name="Google Shape;136;p21"/>
          <p:cNvSpPr txBox="1"/>
          <p:nvPr>
            <p:ph type="title"/>
          </p:nvPr>
        </p:nvSpPr>
        <p:spPr>
          <a:xfrm>
            <a:off x="2308050" y="711175"/>
            <a:ext cx="45279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137" name="Google Shape;137;p21"/>
          <p:cNvSpPr txBox="1"/>
          <p:nvPr>
            <p:ph idx="2" type="title"/>
          </p:nvPr>
        </p:nvSpPr>
        <p:spPr>
          <a:xfrm>
            <a:off x="1664325" y="17872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8" name="Google Shape;138;p21"/>
          <p:cNvSpPr txBox="1"/>
          <p:nvPr>
            <p:ph idx="1" type="subTitle"/>
          </p:nvPr>
        </p:nvSpPr>
        <p:spPr>
          <a:xfrm>
            <a:off x="1664334" y="21481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39" name="Google Shape;139;p21"/>
          <p:cNvSpPr txBox="1"/>
          <p:nvPr>
            <p:ph idx="3" type="title"/>
          </p:nvPr>
        </p:nvSpPr>
        <p:spPr>
          <a:xfrm>
            <a:off x="3817459" y="17872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0" name="Google Shape;140;p21"/>
          <p:cNvSpPr txBox="1"/>
          <p:nvPr>
            <p:ph idx="4" type="subTitle"/>
          </p:nvPr>
        </p:nvSpPr>
        <p:spPr>
          <a:xfrm>
            <a:off x="3817468" y="21481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41" name="Google Shape;141;p21"/>
          <p:cNvSpPr txBox="1"/>
          <p:nvPr>
            <p:ph idx="5" type="title"/>
          </p:nvPr>
        </p:nvSpPr>
        <p:spPr>
          <a:xfrm>
            <a:off x="5970592" y="17872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2" name="Google Shape;142;p21"/>
          <p:cNvSpPr txBox="1"/>
          <p:nvPr>
            <p:ph idx="6" type="subTitle"/>
          </p:nvPr>
        </p:nvSpPr>
        <p:spPr>
          <a:xfrm>
            <a:off x="5970602" y="21481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43" name="Google Shape;143;p21"/>
          <p:cNvSpPr txBox="1"/>
          <p:nvPr>
            <p:ph idx="7" type="title"/>
          </p:nvPr>
        </p:nvSpPr>
        <p:spPr>
          <a:xfrm>
            <a:off x="1664325" y="32010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4" name="Google Shape;144;p21"/>
          <p:cNvSpPr txBox="1"/>
          <p:nvPr>
            <p:ph idx="8" type="subTitle"/>
          </p:nvPr>
        </p:nvSpPr>
        <p:spPr>
          <a:xfrm>
            <a:off x="1664334" y="35619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45" name="Google Shape;145;p21"/>
          <p:cNvSpPr txBox="1"/>
          <p:nvPr>
            <p:ph idx="9" type="title"/>
          </p:nvPr>
        </p:nvSpPr>
        <p:spPr>
          <a:xfrm>
            <a:off x="3817459" y="32010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6" name="Google Shape;146;p21"/>
          <p:cNvSpPr txBox="1"/>
          <p:nvPr>
            <p:ph idx="13" type="subTitle"/>
          </p:nvPr>
        </p:nvSpPr>
        <p:spPr>
          <a:xfrm>
            <a:off x="3817468" y="35619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47" name="Google Shape;147;p21"/>
          <p:cNvSpPr txBox="1"/>
          <p:nvPr>
            <p:ph idx="14" type="title"/>
          </p:nvPr>
        </p:nvSpPr>
        <p:spPr>
          <a:xfrm>
            <a:off x="5970592" y="32010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8" name="Google Shape;148;p21"/>
          <p:cNvSpPr txBox="1"/>
          <p:nvPr>
            <p:ph idx="15" type="subTitle"/>
          </p:nvPr>
        </p:nvSpPr>
        <p:spPr>
          <a:xfrm>
            <a:off x="5970602" y="35619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TITLE_AND_DESCRIPTION_1_1_3">
    <p:spTree>
      <p:nvGrpSpPr>
        <p:cNvPr id="149" name="Shape 149"/>
        <p:cNvGrpSpPr/>
        <p:nvPr/>
      </p:nvGrpSpPr>
      <p:grpSpPr>
        <a:xfrm>
          <a:off x="0" y="0"/>
          <a:ext cx="0" cy="0"/>
          <a:chOff x="0" y="0"/>
          <a:chExt cx="0" cy="0"/>
        </a:xfrm>
      </p:grpSpPr>
      <p:pic>
        <p:nvPicPr>
          <p:cNvPr id="150" name="Google Shape;150;p22"/>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51" name="Google Shape;151;p22"/>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52" name="Google Shape;152;p22"/>
          <p:cNvSpPr txBox="1"/>
          <p:nvPr>
            <p:ph type="title"/>
          </p:nvPr>
        </p:nvSpPr>
        <p:spPr>
          <a:xfrm>
            <a:off x="1041650" y="1003422"/>
            <a:ext cx="2802600" cy="7224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SzPts val="4800"/>
              <a:buNone/>
              <a:defRPr sz="4800"/>
            </a:lvl1pPr>
            <a:lvl2pPr lvl="1" rtl="0">
              <a:lnSpc>
                <a:spcPct val="80000"/>
              </a:lnSpc>
              <a:spcBef>
                <a:spcPts val="0"/>
              </a:spcBef>
              <a:spcAft>
                <a:spcPts val="0"/>
              </a:spcAft>
              <a:buSzPts val="4800"/>
              <a:buNone/>
              <a:defRPr sz="4800"/>
            </a:lvl2pPr>
            <a:lvl3pPr lvl="2" rtl="0">
              <a:lnSpc>
                <a:spcPct val="80000"/>
              </a:lnSpc>
              <a:spcBef>
                <a:spcPts val="0"/>
              </a:spcBef>
              <a:spcAft>
                <a:spcPts val="0"/>
              </a:spcAft>
              <a:buSzPts val="4800"/>
              <a:buNone/>
              <a:defRPr sz="4800"/>
            </a:lvl3pPr>
            <a:lvl4pPr lvl="3" rtl="0">
              <a:lnSpc>
                <a:spcPct val="80000"/>
              </a:lnSpc>
              <a:spcBef>
                <a:spcPts val="0"/>
              </a:spcBef>
              <a:spcAft>
                <a:spcPts val="0"/>
              </a:spcAft>
              <a:buSzPts val="4800"/>
              <a:buNone/>
              <a:defRPr sz="4800"/>
            </a:lvl4pPr>
            <a:lvl5pPr lvl="4" rtl="0">
              <a:lnSpc>
                <a:spcPct val="80000"/>
              </a:lnSpc>
              <a:spcBef>
                <a:spcPts val="0"/>
              </a:spcBef>
              <a:spcAft>
                <a:spcPts val="0"/>
              </a:spcAft>
              <a:buSzPts val="4800"/>
              <a:buNone/>
              <a:defRPr sz="4800"/>
            </a:lvl5pPr>
            <a:lvl6pPr lvl="5" rtl="0">
              <a:lnSpc>
                <a:spcPct val="80000"/>
              </a:lnSpc>
              <a:spcBef>
                <a:spcPts val="0"/>
              </a:spcBef>
              <a:spcAft>
                <a:spcPts val="0"/>
              </a:spcAft>
              <a:buSzPts val="4800"/>
              <a:buNone/>
              <a:defRPr sz="4800"/>
            </a:lvl6pPr>
            <a:lvl7pPr lvl="6" rtl="0">
              <a:lnSpc>
                <a:spcPct val="80000"/>
              </a:lnSpc>
              <a:spcBef>
                <a:spcPts val="0"/>
              </a:spcBef>
              <a:spcAft>
                <a:spcPts val="0"/>
              </a:spcAft>
              <a:buSzPts val="4800"/>
              <a:buNone/>
              <a:defRPr sz="4800"/>
            </a:lvl7pPr>
            <a:lvl8pPr lvl="7" rtl="0">
              <a:lnSpc>
                <a:spcPct val="80000"/>
              </a:lnSpc>
              <a:spcBef>
                <a:spcPts val="0"/>
              </a:spcBef>
              <a:spcAft>
                <a:spcPts val="0"/>
              </a:spcAft>
              <a:buSzPts val="4800"/>
              <a:buNone/>
              <a:defRPr sz="4800"/>
            </a:lvl8pPr>
            <a:lvl9pPr lvl="8" rtl="0">
              <a:lnSpc>
                <a:spcPct val="80000"/>
              </a:lnSpc>
              <a:spcBef>
                <a:spcPts val="0"/>
              </a:spcBef>
              <a:spcAft>
                <a:spcPts val="0"/>
              </a:spcAft>
              <a:buSzPts val="4800"/>
              <a:buNone/>
              <a:defRPr sz="4800"/>
            </a:lvl9pPr>
          </a:lstStyle>
          <a:p/>
        </p:txBody>
      </p:sp>
      <p:sp>
        <p:nvSpPr>
          <p:cNvPr id="153" name="Google Shape;153;p22"/>
          <p:cNvSpPr txBox="1"/>
          <p:nvPr>
            <p:ph idx="1" type="subTitle"/>
          </p:nvPr>
        </p:nvSpPr>
        <p:spPr>
          <a:xfrm>
            <a:off x="1058450" y="1757352"/>
            <a:ext cx="2769000" cy="13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pic>
        <p:nvPicPr>
          <p:cNvPr id="154" name="Google Shape;154;p22"/>
          <p:cNvPicPr preferRelativeResize="0"/>
          <p:nvPr/>
        </p:nvPicPr>
        <p:blipFill>
          <a:blip r:embed="rId4">
            <a:alphaModFix/>
          </a:blip>
          <a:stretch>
            <a:fillRect/>
          </a:stretch>
        </p:blipFill>
        <p:spPr>
          <a:xfrm rot="-405240">
            <a:off x="6284102" y="2385388"/>
            <a:ext cx="1961516" cy="2293291"/>
          </a:xfrm>
          <a:prstGeom prst="rect">
            <a:avLst/>
          </a:prstGeom>
          <a:noFill/>
          <a:ln>
            <a:noFill/>
          </a:ln>
        </p:spPr>
      </p:pic>
      <p:pic>
        <p:nvPicPr>
          <p:cNvPr id="155" name="Google Shape;155;p22"/>
          <p:cNvPicPr preferRelativeResize="0"/>
          <p:nvPr/>
        </p:nvPicPr>
        <p:blipFill>
          <a:blip r:embed="rId4">
            <a:alphaModFix/>
          </a:blip>
          <a:stretch>
            <a:fillRect/>
          </a:stretch>
        </p:blipFill>
        <p:spPr>
          <a:xfrm rot="417625">
            <a:off x="4378962" y="1324630"/>
            <a:ext cx="2803901" cy="2815133"/>
          </a:xfrm>
          <a:prstGeom prst="rect">
            <a:avLst/>
          </a:prstGeom>
          <a:noFill/>
          <a:ln>
            <a:noFill/>
          </a:ln>
        </p:spPr>
      </p:pic>
      <p:sp>
        <p:nvSpPr>
          <p:cNvPr id="156" name="Google Shape;156;p22"/>
          <p:cNvSpPr txBox="1"/>
          <p:nvPr/>
        </p:nvSpPr>
        <p:spPr>
          <a:xfrm rot="420963">
            <a:off x="4549033" y="2333911"/>
            <a:ext cx="2308687" cy="1497649"/>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2"/>
                </a:solidFill>
                <a:latin typeface="Roboto Mono"/>
                <a:ea typeface="Roboto Mono"/>
                <a:cs typeface="Roboto Mono"/>
                <a:sym typeface="Roboto Mono"/>
              </a:rPr>
              <a:t>CREDITS: This presentation template was created by </a:t>
            </a:r>
            <a:r>
              <a:rPr lang="en" sz="1200">
                <a:solidFill>
                  <a:schemeClr val="dk2"/>
                </a:solidFill>
                <a:uFill>
                  <a:noFill/>
                </a:uFill>
                <a:latin typeface="Roboto Mono"/>
                <a:ea typeface="Roboto Mono"/>
                <a:cs typeface="Roboto Mono"/>
                <a:sym typeface="Roboto Mono"/>
                <a:hlinkClick r:id="rId5">
                  <a:extLst>
                    <a:ext uri="{A12FA001-AC4F-418D-AE19-62706E023703}">
                      <ahyp:hlinkClr val="tx"/>
                    </a:ext>
                  </a:extLst>
                </a:hlinkClick>
              </a:rPr>
              <a:t>Slidesgo</a:t>
            </a:r>
            <a:r>
              <a:rPr lang="en" sz="1200">
                <a:solidFill>
                  <a:schemeClr val="dk2"/>
                </a:solidFill>
                <a:latin typeface="Roboto Mono"/>
                <a:ea typeface="Roboto Mono"/>
                <a:cs typeface="Roboto Mono"/>
                <a:sym typeface="Roboto Mono"/>
              </a:rPr>
              <a:t>, including icons by </a:t>
            </a:r>
            <a:r>
              <a:rPr lang="en" sz="1200">
                <a:solidFill>
                  <a:schemeClr val="dk2"/>
                </a:solidFill>
                <a:uFill>
                  <a:noFill/>
                </a:uFill>
                <a:latin typeface="Roboto Mono"/>
                <a:ea typeface="Roboto Mono"/>
                <a:cs typeface="Roboto Mono"/>
                <a:sym typeface="Roboto Mono"/>
                <a:hlinkClick r:id="rId6">
                  <a:extLst>
                    <a:ext uri="{A12FA001-AC4F-418D-AE19-62706E023703}">
                      <ahyp:hlinkClr val="tx"/>
                    </a:ext>
                  </a:extLst>
                </a:hlinkClick>
              </a:rPr>
              <a:t>Flaticon</a:t>
            </a:r>
            <a:r>
              <a:rPr lang="en" sz="1200">
                <a:solidFill>
                  <a:schemeClr val="dk2"/>
                </a:solidFill>
                <a:latin typeface="Roboto Mono"/>
                <a:ea typeface="Roboto Mono"/>
                <a:cs typeface="Roboto Mono"/>
                <a:sym typeface="Roboto Mono"/>
              </a:rPr>
              <a:t>, and infographics &amp; images by </a:t>
            </a:r>
            <a:r>
              <a:rPr lang="en" sz="1200">
                <a:solidFill>
                  <a:schemeClr val="dk2"/>
                </a:solidFill>
                <a:uFill>
                  <a:noFill/>
                </a:uFill>
                <a:latin typeface="Roboto Mono"/>
                <a:ea typeface="Roboto Mono"/>
                <a:cs typeface="Roboto Mono"/>
                <a:sym typeface="Roboto Mono"/>
                <a:hlinkClick r:id="rId7">
                  <a:extLst>
                    <a:ext uri="{A12FA001-AC4F-418D-AE19-62706E023703}">
                      <ahyp:hlinkClr val="tx"/>
                    </a:ext>
                  </a:extLst>
                </a:hlinkClick>
              </a:rPr>
              <a:t>Freepik</a:t>
            </a:r>
            <a:r>
              <a:rPr lang="en" sz="1200">
                <a:solidFill>
                  <a:schemeClr val="dk2"/>
                </a:solidFill>
                <a:latin typeface="Roboto Mono"/>
                <a:ea typeface="Roboto Mono"/>
                <a:cs typeface="Roboto Mono"/>
                <a:sym typeface="Roboto Mono"/>
              </a:rPr>
              <a:t>. </a:t>
            </a:r>
            <a:endParaRPr sz="1200">
              <a:solidFill>
                <a:schemeClr val="dk2"/>
              </a:solidFill>
              <a:latin typeface="Roboto Mono"/>
              <a:ea typeface="Roboto Mono"/>
              <a:cs typeface="Roboto Mono"/>
              <a:sym typeface="Roboto Mono"/>
            </a:endParaRPr>
          </a:p>
          <a:p>
            <a:pPr indent="0" lvl="0" marL="0" rtl="0" algn="ctr">
              <a:spcBef>
                <a:spcPts val="300"/>
              </a:spcBef>
              <a:spcAft>
                <a:spcPts val="0"/>
              </a:spcAft>
              <a:buNone/>
            </a:pPr>
            <a:r>
              <a:t/>
            </a:r>
            <a:endParaRPr sz="1200">
              <a:solidFill>
                <a:schemeClr val="dk2"/>
              </a:solidFill>
              <a:latin typeface="Roboto Mono"/>
              <a:ea typeface="Roboto Mono"/>
              <a:cs typeface="Roboto Mono"/>
              <a:sym typeface="Roboto Mon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spTree>
      <p:nvGrpSpPr>
        <p:cNvPr id="157" name="Shape 157"/>
        <p:cNvGrpSpPr/>
        <p:nvPr/>
      </p:nvGrpSpPr>
      <p:grpSpPr>
        <a:xfrm>
          <a:off x="0" y="0"/>
          <a:ext cx="0" cy="0"/>
          <a:chOff x="0" y="0"/>
          <a:chExt cx="0" cy="0"/>
        </a:xfrm>
      </p:grpSpPr>
      <p:pic>
        <p:nvPicPr>
          <p:cNvPr id="158" name="Google Shape;158;p23"/>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APTION_ONLY_1_1">
    <p:spTree>
      <p:nvGrpSpPr>
        <p:cNvPr id="159" name="Shape 159"/>
        <p:cNvGrpSpPr/>
        <p:nvPr/>
      </p:nvGrpSpPr>
      <p:grpSpPr>
        <a:xfrm>
          <a:off x="0" y="0"/>
          <a:ext cx="0" cy="0"/>
          <a:chOff x="0" y="0"/>
          <a:chExt cx="0" cy="0"/>
        </a:xfrm>
      </p:grpSpPr>
      <p:pic>
        <p:nvPicPr>
          <p:cNvPr id="160" name="Google Shape;160;p24"/>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61" name="Google Shape;161;p24"/>
          <p:cNvPicPr preferRelativeResize="0"/>
          <p:nvPr/>
        </p:nvPicPr>
        <p:blipFill>
          <a:blip r:embed="rId3">
            <a:alphaModFix/>
          </a:blip>
          <a:stretch>
            <a:fillRect/>
          </a:stretch>
        </p:blipFill>
        <p:spPr>
          <a:xfrm>
            <a:off x="255775" y="186275"/>
            <a:ext cx="8632448" cy="477094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SECTION_TITLE_AND_DESCRIPTION_1_1_3_1">
    <p:spTree>
      <p:nvGrpSpPr>
        <p:cNvPr id="162" name="Shape 162"/>
        <p:cNvGrpSpPr/>
        <p:nvPr/>
      </p:nvGrpSpPr>
      <p:grpSpPr>
        <a:xfrm>
          <a:off x="0" y="0"/>
          <a:ext cx="0" cy="0"/>
          <a:chOff x="0" y="0"/>
          <a:chExt cx="0" cy="0"/>
        </a:xfrm>
      </p:grpSpPr>
      <p:pic>
        <p:nvPicPr>
          <p:cNvPr id="163" name="Google Shape;163;p25"/>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64" name="Google Shape;164;p25"/>
          <p:cNvPicPr preferRelativeResize="0"/>
          <p:nvPr/>
        </p:nvPicPr>
        <p:blipFill>
          <a:blip r:embed="rId3">
            <a:alphaModFix/>
          </a:blip>
          <a:stretch>
            <a:fillRect/>
          </a:stretch>
        </p:blipFill>
        <p:spPr>
          <a:xfrm>
            <a:off x="254425" y="201113"/>
            <a:ext cx="8635149" cy="47412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IG_NUMBER_1_1_2">
    <p:spTree>
      <p:nvGrpSpPr>
        <p:cNvPr id="165" name="Shape 165"/>
        <p:cNvGrpSpPr/>
        <p:nvPr/>
      </p:nvGrpSpPr>
      <p:grpSpPr>
        <a:xfrm>
          <a:off x="0" y="0"/>
          <a:ext cx="0" cy="0"/>
          <a:chOff x="0" y="0"/>
          <a:chExt cx="0" cy="0"/>
        </a:xfrm>
      </p:grpSpPr>
      <p:pic>
        <p:nvPicPr>
          <p:cNvPr id="166" name="Google Shape;166;p26"/>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67" name="Google Shape;167;p26"/>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3" name="Google Shape;23;p4"/>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24" name="Google Shape;24;p4"/>
          <p:cNvSpPr txBox="1"/>
          <p:nvPr>
            <p:ph type="title"/>
          </p:nvPr>
        </p:nvSpPr>
        <p:spPr>
          <a:xfrm>
            <a:off x="1836900" y="711175"/>
            <a:ext cx="54702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25" name="Google Shape;25;p4"/>
          <p:cNvSpPr txBox="1"/>
          <p:nvPr>
            <p:ph idx="1" type="body"/>
          </p:nvPr>
        </p:nvSpPr>
        <p:spPr>
          <a:xfrm>
            <a:off x="1398275" y="1249425"/>
            <a:ext cx="6963300" cy="2836500"/>
          </a:xfrm>
          <a:prstGeom prst="rect">
            <a:avLst/>
          </a:prstGeom>
        </p:spPr>
        <p:txBody>
          <a:bodyPr anchorCtr="0" anchor="t" bIns="91425" lIns="91425" spcFirstLastPara="1" rIns="91425" wrap="square" tIns="91425">
            <a:noAutofit/>
          </a:bodyPr>
          <a:lstStyle>
            <a:lvl1pPr indent="-288925" lvl="0" marL="457200">
              <a:spcBef>
                <a:spcPts val="0"/>
              </a:spcBef>
              <a:spcAft>
                <a:spcPts val="0"/>
              </a:spcAft>
              <a:buClr>
                <a:schemeClr val="dk2"/>
              </a:buClr>
              <a:buSzPts val="950"/>
              <a:buChar char="●"/>
              <a:defRPr sz="950">
                <a:solidFill>
                  <a:schemeClr val="dk2"/>
                </a:solidFill>
              </a:defRPr>
            </a:lvl1pPr>
            <a:lvl2pPr indent="-288925" lvl="1" marL="914400">
              <a:spcBef>
                <a:spcPts val="1600"/>
              </a:spcBef>
              <a:spcAft>
                <a:spcPts val="0"/>
              </a:spcAft>
              <a:buClr>
                <a:schemeClr val="dk2"/>
              </a:buClr>
              <a:buSzPts val="950"/>
              <a:buChar char="○"/>
              <a:defRPr sz="950">
                <a:solidFill>
                  <a:schemeClr val="dk2"/>
                </a:solidFill>
              </a:defRPr>
            </a:lvl2pPr>
            <a:lvl3pPr indent="-288925" lvl="2" marL="1371600">
              <a:spcBef>
                <a:spcPts val="1600"/>
              </a:spcBef>
              <a:spcAft>
                <a:spcPts val="0"/>
              </a:spcAft>
              <a:buClr>
                <a:schemeClr val="dk2"/>
              </a:buClr>
              <a:buSzPts val="950"/>
              <a:buChar char="■"/>
              <a:defRPr sz="950">
                <a:solidFill>
                  <a:schemeClr val="dk2"/>
                </a:solidFill>
              </a:defRPr>
            </a:lvl3pPr>
            <a:lvl4pPr indent="-288925" lvl="3" marL="1828800">
              <a:spcBef>
                <a:spcPts val="1600"/>
              </a:spcBef>
              <a:spcAft>
                <a:spcPts val="0"/>
              </a:spcAft>
              <a:buClr>
                <a:schemeClr val="dk2"/>
              </a:buClr>
              <a:buSzPts val="950"/>
              <a:buChar char="●"/>
              <a:defRPr sz="950">
                <a:solidFill>
                  <a:schemeClr val="dk2"/>
                </a:solidFill>
              </a:defRPr>
            </a:lvl4pPr>
            <a:lvl5pPr indent="-288925" lvl="4" marL="2286000">
              <a:spcBef>
                <a:spcPts val="1600"/>
              </a:spcBef>
              <a:spcAft>
                <a:spcPts val="0"/>
              </a:spcAft>
              <a:buClr>
                <a:schemeClr val="dk2"/>
              </a:buClr>
              <a:buSzPts val="950"/>
              <a:buChar char="○"/>
              <a:defRPr sz="950">
                <a:solidFill>
                  <a:schemeClr val="dk2"/>
                </a:solidFill>
              </a:defRPr>
            </a:lvl5pPr>
            <a:lvl6pPr indent="-288925" lvl="5" marL="2743200">
              <a:spcBef>
                <a:spcPts val="1600"/>
              </a:spcBef>
              <a:spcAft>
                <a:spcPts val="0"/>
              </a:spcAft>
              <a:buClr>
                <a:schemeClr val="dk2"/>
              </a:buClr>
              <a:buSzPts val="950"/>
              <a:buChar char="■"/>
              <a:defRPr sz="950">
                <a:solidFill>
                  <a:schemeClr val="dk2"/>
                </a:solidFill>
              </a:defRPr>
            </a:lvl6pPr>
            <a:lvl7pPr indent="-288925" lvl="6" marL="3200400">
              <a:spcBef>
                <a:spcPts val="1600"/>
              </a:spcBef>
              <a:spcAft>
                <a:spcPts val="0"/>
              </a:spcAft>
              <a:buClr>
                <a:schemeClr val="dk2"/>
              </a:buClr>
              <a:buSzPts val="950"/>
              <a:buChar char="●"/>
              <a:defRPr sz="950">
                <a:solidFill>
                  <a:schemeClr val="dk2"/>
                </a:solidFill>
              </a:defRPr>
            </a:lvl7pPr>
            <a:lvl8pPr indent="-288925" lvl="7" marL="3657600">
              <a:spcBef>
                <a:spcPts val="1600"/>
              </a:spcBef>
              <a:spcAft>
                <a:spcPts val="0"/>
              </a:spcAft>
              <a:buClr>
                <a:schemeClr val="dk2"/>
              </a:buClr>
              <a:buSzPts val="950"/>
              <a:buChar char="○"/>
              <a:defRPr sz="950">
                <a:solidFill>
                  <a:schemeClr val="dk2"/>
                </a:solidFill>
              </a:defRPr>
            </a:lvl8pPr>
            <a:lvl9pPr indent="-288925" lvl="8" marL="4114800">
              <a:spcBef>
                <a:spcPts val="1600"/>
              </a:spcBef>
              <a:spcAft>
                <a:spcPts val="1600"/>
              </a:spcAft>
              <a:buClr>
                <a:schemeClr val="dk2"/>
              </a:buClr>
              <a:buSzPts val="950"/>
              <a:buChar char="■"/>
              <a:defRPr sz="950">
                <a:solidFill>
                  <a:schemeClr val="dk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8" name="Google Shape;28;p5"/>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9" name="Google Shape;29;p5"/>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30" name="Google Shape;30;p5"/>
          <p:cNvSpPr txBox="1"/>
          <p:nvPr>
            <p:ph idx="1" type="body"/>
          </p:nvPr>
        </p:nvSpPr>
        <p:spPr>
          <a:xfrm>
            <a:off x="744675" y="1551725"/>
            <a:ext cx="3593400" cy="28221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Clr>
                <a:schemeClr val="dk2"/>
              </a:buClr>
              <a:buSzPts val="1400"/>
              <a:buChar char="●"/>
              <a:defRPr sz="1400">
                <a:solidFill>
                  <a:schemeClr val="dk2"/>
                </a:solidFill>
              </a:defRPr>
            </a:lvl1pPr>
            <a:lvl2pPr indent="-317500" lvl="1" marL="914400">
              <a:spcBef>
                <a:spcPts val="160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
        <p:nvSpPr>
          <p:cNvPr id="31" name="Google Shape;31;p5"/>
          <p:cNvSpPr txBox="1"/>
          <p:nvPr>
            <p:ph idx="2" type="body"/>
          </p:nvPr>
        </p:nvSpPr>
        <p:spPr>
          <a:xfrm>
            <a:off x="4805925" y="1551725"/>
            <a:ext cx="3593400" cy="28221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Clr>
                <a:schemeClr val="dk2"/>
              </a:buClr>
              <a:buSzPts val="1400"/>
              <a:buChar char="●"/>
              <a:defRPr sz="1400">
                <a:solidFill>
                  <a:schemeClr val="dk2"/>
                </a:solidFill>
              </a:defRPr>
            </a:lvl1pPr>
            <a:lvl2pPr indent="-317500" lvl="1" marL="914400">
              <a:spcBef>
                <a:spcPts val="160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34" name="Google Shape;34;p6"/>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35" name="Google Shape;35;p6"/>
          <p:cNvSpPr txBox="1"/>
          <p:nvPr>
            <p:ph type="title"/>
          </p:nvPr>
        </p:nvSpPr>
        <p:spPr>
          <a:xfrm>
            <a:off x="1002325" y="711175"/>
            <a:ext cx="2072100" cy="11664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pic>
        <p:nvPicPr>
          <p:cNvPr id="37" name="Google Shape;37;p7"/>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38" name="Google Shape;38;p7"/>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39" name="Google Shape;39;p7"/>
          <p:cNvSpPr txBox="1"/>
          <p:nvPr>
            <p:ph idx="1" type="body"/>
          </p:nvPr>
        </p:nvSpPr>
        <p:spPr>
          <a:xfrm>
            <a:off x="996375" y="1900525"/>
            <a:ext cx="2901600" cy="22704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2"/>
              </a:buClr>
              <a:buSzPts val="1600"/>
              <a:buChar char="●"/>
              <a:defRPr sz="1600">
                <a:solidFill>
                  <a:schemeClr val="dk2"/>
                </a:solidFill>
              </a:defRPr>
            </a:lvl1pPr>
            <a:lvl2pPr indent="-330200" lvl="1" marL="914400">
              <a:lnSpc>
                <a:spcPct val="100000"/>
              </a:lnSpc>
              <a:spcBef>
                <a:spcPts val="1600"/>
              </a:spcBef>
              <a:spcAft>
                <a:spcPts val="0"/>
              </a:spcAft>
              <a:buClr>
                <a:schemeClr val="dk2"/>
              </a:buClr>
              <a:buSzPts val="1600"/>
              <a:buChar char="○"/>
              <a:defRPr sz="1600">
                <a:solidFill>
                  <a:schemeClr val="dk2"/>
                </a:solidFill>
              </a:defRPr>
            </a:lvl2pPr>
            <a:lvl3pPr indent="-330200" lvl="2" marL="1371600">
              <a:lnSpc>
                <a:spcPct val="100000"/>
              </a:lnSpc>
              <a:spcBef>
                <a:spcPts val="1600"/>
              </a:spcBef>
              <a:spcAft>
                <a:spcPts val="0"/>
              </a:spcAft>
              <a:buClr>
                <a:schemeClr val="dk2"/>
              </a:buClr>
              <a:buSzPts val="1600"/>
              <a:buChar char="■"/>
              <a:defRPr sz="1600">
                <a:solidFill>
                  <a:schemeClr val="dk2"/>
                </a:solidFill>
              </a:defRPr>
            </a:lvl3pPr>
            <a:lvl4pPr indent="-330200" lvl="3" marL="1828800">
              <a:lnSpc>
                <a:spcPct val="100000"/>
              </a:lnSpc>
              <a:spcBef>
                <a:spcPts val="1600"/>
              </a:spcBef>
              <a:spcAft>
                <a:spcPts val="0"/>
              </a:spcAft>
              <a:buClr>
                <a:schemeClr val="dk2"/>
              </a:buClr>
              <a:buSzPts val="1600"/>
              <a:buChar char="●"/>
              <a:defRPr sz="1600">
                <a:solidFill>
                  <a:schemeClr val="dk2"/>
                </a:solidFill>
              </a:defRPr>
            </a:lvl4pPr>
            <a:lvl5pPr indent="-330200" lvl="4" marL="2286000">
              <a:lnSpc>
                <a:spcPct val="100000"/>
              </a:lnSpc>
              <a:spcBef>
                <a:spcPts val="1600"/>
              </a:spcBef>
              <a:spcAft>
                <a:spcPts val="0"/>
              </a:spcAft>
              <a:buClr>
                <a:schemeClr val="dk2"/>
              </a:buClr>
              <a:buSzPts val="1600"/>
              <a:buChar char="○"/>
              <a:defRPr sz="1600">
                <a:solidFill>
                  <a:schemeClr val="dk2"/>
                </a:solidFill>
              </a:defRPr>
            </a:lvl5pPr>
            <a:lvl6pPr indent="-330200" lvl="5" marL="2743200">
              <a:lnSpc>
                <a:spcPct val="100000"/>
              </a:lnSpc>
              <a:spcBef>
                <a:spcPts val="1600"/>
              </a:spcBef>
              <a:spcAft>
                <a:spcPts val="0"/>
              </a:spcAft>
              <a:buClr>
                <a:schemeClr val="dk2"/>
              </a:buClr>
              <a:buSzPts val="1600"/>
              <a:buChar char="■"/>
              <a:defRPr sz="1600">
                <a:solidFill>
                  <a:schemeClr val="dk2"/>
                </a:solidFill>
              </a:defRPr>
            </a:lvl6pPr>
            <a:lvl7pPr indent="-330200" lvl="6" marL="3200400">
              <a:lnSpc>
                <a:spcPct val="100000"/>
              </a:lnSpc>
              <a:spcBef>
                <a:spcPts val="1600"/>
              </a:spcBef>
              <a:spcAft>
                <a:spcPts val="0"/>
              </a:spcAft>
              <a:buClr>
                <a:schemeClr val="dk2"/>
              </a:buClr>
              <a:buSzPts val="1600"/>
              <a:buChar char="●"/>
              <a:defRPr sz="1600">
                <a:solidFill>
                  <a:schemeClr val="dk2"/>
                </a:solidFill>
              </a:defRPr>
            </a:lvl7pPr>
            <a:lvl8pPr indent="-330200" lvl="7" marL="3657600">
              <a:lnSpc>
                <a:spcPct val="100000"/>
              </a:lnSpc>
              <a:spcBef>
                <a:spcPts val="1600"/>
              </a:spcBef>
              <a:spcAft>
                <a:spcPts val="0"/>
              </a:spcAft>
              <a:buClr>
                <a:schemeClr val="dk2"/>
              </a:buClr>
              <a:buSzPts val="1600"/>
              <a:buChar char="○"/>
              <a:defRPr sz="1600">
                <a:solidFill>
                  <a:schemeClr val="dk2"/>
                </a:solidFill>
              </a:defRPr>
            </a:lvl8pPr>
            <a:lvl9pPr indent="-330200" lvl="8" marL="4114800">
              <a:lnSpc>
                <a:spcPct val="100000"/>
              </a:lnSpc>
              <a:spcBef>
                <a:spcPts val="1600"/>
              </a:spcBef>
              <a:spcAft>
                <a:spcPts val="1600"/>
              </a:spcAft>
              <a:buClr>
                <a:schemeClr val="dk2"/>
              </a:buClr>
              <a:buSzPts val="1600"/>
              <a:buChar char="■"/>
              <a:defRPr sz="1600">
                <a:solidFill>
                  <a:schemeClr val="dk2"/>
                </a:solidFill>
              </a:defRPr>
            </a:lvl9pPr>
          </a:lstStyle>
          <a:p/>
        </p:txBody>
      </p:sp>
      <p:sp>
        <p:nvSpPr>
          <p:cNvPr id="40" name="Google Shape;40;p7"/>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pic>
        <p:nvPicPr>
          <p:cNvPr id="42" name="Google Shape;42;p8"/>
          <p:cNvPicPr preferRelativeResize="0"/>
          <p:nvPr/>
        </p:nvPicPr>
        <p:blipFill>
          <a:blip r:embed="rId2">
            <a:alphaModFix/>
          </a:blip>
          <a:stretch>
            <a:fillRect/>
          </a:stretch>
        </p:blipFill>
        <p:spPr>
          <a:xfrm rot="896489">
            <a:off x="6092370" y="-1056710"/>
            <a:ext cx="2878009" cy="3364796"/>
          </a:xfrm>
          <a:prstGeom prst="rect">
            <a:avLst/>
          </a:prstGeom>
          <a:noFill/>
          <a:ln>
            <a:noFill/>
          </a:ln>
          <a:effectLst>
            <a:outerShdw blurRad="85725" rotWithShape="0" algn="bl" dir="5400000" dist="57150">
              <a:srgbClr val="000000">
                <a:alpha val="39000"/>
              </a:srgbClr>
            </a:outerShdw>
          </a:effectLst>
        </p:spPr>
      </p:pic>
      <p:sp>
        <p:nvSpPr>
          <p:cNvPr id="43" name="Google Shape;43;p8"/>
          <p:cNvSpPr txBox="1"/>
          <p:nvPr>
            <p:ph type="title"/>
          </p:nvPr>
        </p:nvSpPr>
        <p:spPr>
          <a:xfrm rot="877333">
            <a:off x="6289345" y="436639"/>
            <a:ext cx="2155721" cy="1510808"/>
          </a:xfrm>
          <a:prstGeom prst="rect">
            <a:avLst/>
          </a:prstGeom>
        </p:spPr>
        <p:txBody>
          <a:bodyPr anchorCtr="0" anchor="t" bIns="91425" lIns="91425" spcFirstLastPara="1" rIns="91425" wrap="square" tIns="91425">
            <a:noAutofit/>
          </a:bodyPr>
          <a:lstStyle>
            <a:lvl1pPr lvl="0" algn="ctr">
              <a:spcBef>
                <a:spcPts val="0"/>
              </a:spcBef>
              <a:spcAft>
                <a:spcPts val="0"/>
              </a:spcAft>
              <a:buSzPts val="2600"/>
              <a:buNone/>
              <a:defRPr b="0" sz="26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pic>
        <p:nvPicPr>
          <p:cNvPr id="45" name="Google Shape;45;p9"/>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46" name="Google Shape;46;p9"/>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47" name="Google Shape;47;p9"/>
          <p:cNvSpPr txBox="1"/>
          <p:nvPr>
            <p:ph idx="1" type="subTitle"/>
          </p:nvPr>
        </p:nvSpPr>
        <p:spPr>
          <a:xfrm>
            <a:off x="1629950" y="3828100"/>
            <a:ext cx="2332500" cy="69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Concert One"/>
              <a:buNone/>
              <a:defRPr sz="1600">
                <a:latin typeface="Concert One"/>
                <a:ea typeface="Concert One"/>
                <a:cs typeface="Concert One"/>
                <a:sym typeface="Concert 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48" name="Google Shape;48;p9"/>
          <p:cNvSpPr txBox="1"/>
          <p:nvPr>
            <p:ph idx="2" type="body"/>
          </p:nvPr>
        </p:nvSpPr>
        <p:spPr>
          <a:xfrm>
            <a:off x="5044725" y="539500"/>
            <a:ext cx="3224400" cy="40692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dk2"/>
              </a:buClr>
              <a:buSzPts val="1400"/>
              <a:buChar char="●"/>
              <a:defRPr sz="1400">
                <a:solidFill>
                  <a:schemeClr val="dk2"/>
                </a:solidFill>
              </a:defRPr>
            </a:lvl1pPr>
            <a:lvl2pPr indent="-317500" lvl="1" marL="914400">
              <a:spcBef>
                <a:spcPts val="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
        <p:nvSpPr>
          <p:cNvPr id="49" name="Google Shape;49;p9"/>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pic>
        <p:nvPicPr>
          <p:cNvPr id="51" name="Google Shape;51;p10"/>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52" name="Google Shape;52;p10"/>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53" name="Google Shape;53;p10"/>
          <p:cNvSpPr txBox="1"/>
          <p:nvPr>
            <p:ph type="title"/>
          </p:nvPr>
        </p:nvSpPr>
        <p:spPr>
          <a:xfrm>
            <a:off x="1002325" y="711173"/>
            <a:ext cx="2403900" cy="1385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2"/>
              </a:buClr>
              <a:buSzPts val="2800"/>
              <a:buFont typeface="Concert One"/>
              <a:buNone/>
              <a:defRPr b="1" sz="2800">
                <a:solidFill>
                  <a:schemeClr val="accent2"/>
                </a:solidFill>
                <a:latin typeface="Concert One"/>
                <a:ea typeface="Concert One"/>
                <a:cs typeface="Concert One"/>
                <a:sym typeface="Concert One"/>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p:txBody>
      </p:sp>
      <p:sp>
        <p:nvSpPr>
          <p:cNvPr id="7" name="Google Shape;7;p1"/>
          <p:cNvSpPr txBox="1"/>
          <p:nvPr>
            <p:ph idx="1" type="body"/>
          </p:nvPr>
        </p:nvSpPr>
        <p:spPr>
          <a:xfrm>
            <a:off x="311700" y="1124900"/>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2"/>
              </a:buClr>
              <a:buSzPts val="1800"/>
              <a:buFont typeface="Roboto Mono Medium"/>
              <a:buChar char="●"/>
              <a:defRPr sz="1800">
                <a:solidFill>
                  <a:schemeClr val="accent2"/>
                </a:solidFill>
                <a:latin typeface="Roboto Mono Medium"/>
                <a:ea typeface="Roboto Mono Medium"/>
                <a:cs typeface="Roboto Mono Medium"/>
                <a:sym typeface="Roboto Mono Medium"/>
              </a:defRPr>
            </a:lvl1pPr>
            <a:lvl2pPr indent="-317500" lvl="1" marL="9144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2pPr>
            <a:lvl3pPr indent="-317500" lvl="2" marL="13716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3pPr>
            <a:lvl4pPr indent="-317500" lvl="3" marL="18288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4pPr>
            <a:lvl5pPr indent="-317500" lvl="4" marL="22860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5pPr>
            <a:lvl6pPr indent="-317500" lvl="5" marL="27432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6pPr>
            <a:lvl7pPr indent="-317500" lvl="6" marL="32004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7pPr>
            <a:lvl8pPr indent="-317500" lvl="7" marL="36576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8pPr>
            <a:lvl9pPr indent="-317500" lvl="8" marL="4114800">
              <a:lnSpc>
                <a:spcPct val="100000"/>
              </a:lnSpc>
              <a:spcBef>
                <a:spcPts val="1600"/>
              </a:spcBef>
              <a:spcAft>
                <a:spcPts val="160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22.png"/><Relationship Id="rId7"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6.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43.png"/><Relationship Id="rId9" Type="http://schemas.openxmlformats.org/officeDocument/2006/relationships/image" Target="../media/image45.png"/><Relationship Id="rId5" Type="http://schemas.openxmlformats.org/officeDocument/2006/relationships/image" Target="../media/image38.png"/><Relationship Id="rId6" Type="http://schemas.openxmlformats.org/officeDocument/2006/relationships/image" Target="../media/image44.png"/><Relationship Id="rId7" Type="http://schemas.openxmlformats.org/officeDocument/2006/relationships/image" Target="../media/image41.png"/><Relationship Id="rId8" Type="http://schemas.openxmlformats.org/officeDocument/2006/relationships/image" Target="../media/image42.png"/><Relationship Id="rId10"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2.png"/><Relationship Id="rId4" Type="http://schemas.openxmlformats.org/officeDocument/2006/relationships/image" Target="../media/image15.png"/><Relationship Id="rId5"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39.png"/><Relationship Id="rId5"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8.png"/><Relationship Id="rId4" Type="http://schemas.openxmlformats.org/officeDocument/2006/relationships/image" Target="../media/image14.png"/><Relationship Id="rId5" Type="http://schemas.openxmlformats.org/officeDocument/2006/relationships/image" Target="../media/image49.png"/><Relationship Id="rId6"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2.png"/><Relationship Id="rId4" Type="http://schemas.openxmlformats.org/officeDocument/2006/relationships/image" Target="../media/image15.png"/><Relationship Id="rId5"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56.png"/><Relationship Id="rId4" Type="http://schemas.openxmlformats.org/officeDocument/2006/relationships/image" Target="../media/image54.png"/><Relationship Id="rId5" Type="http://schemas.openxmlformats.org/officeDocument/2006/relationships/image" Target="../media/image51.png"/><Relationship Id="rId6"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59.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57.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hyperlink" Target="http://drive.google.com/file/d/1fdNuYHkbCgpHnh3VujtfVrj2XEWzuzDX/view" TargetMode="External"/><Relationship Id="rId5" Type="http://schemas.openxmlformats.org/officeDocument/2006/relationships/hyperlink" Target="http://drive.google.com/file/d/1aEOVQ0-NxxDyL3kmRVbjzzMLpChoPI0I/view" TargetMode="External"/><Relationship Id="rId6" Type="http://schemas.openxmlformats.org/officeDocument/2006/relationships/image" Target="../media/image11.png"/><Relationship Id="rId7" Type="http://schemas.openxmlformats.org/officeDocument/2006/relationships/hyperlink" Target="http://drive.google.com/file/d/1fliwQGENuiAhRhUQXOWKt2Ye_EwVFcRg/view" TargetMode="External"/><Relationship Id="rId8" Type="http://schemas.openxmlformats.org/officeDocument/2006/relationships/image" Target="../media/image12.png"/><Relationship Id="rId11" Type="http://schemas.openxmlformats.org/officeDocument/2006/relationships/hyperlink" Target="http://drive.google.com/file/d/1Uo3eB3PA7aK_LFBjhGEcGLVZi45sopPq/view" TargetMode="External"/><Relationship Id="rId10" Type="http://schemas.openxmlformats.org/officeDocument/2006/relationships/image" Target="../media/image18.jpg"/><Relationship Id="rId13" Type="http://schemas.openxmlformats.org/officeDocument/2006/relationships/hyperlink" Target="https://drive.google.com/file/d/1Uo3eB3PA7aK_LFBjhGEcGLVZi45sopPq/view?usp=sharing" TargetMode="External"/><Relationship Id="rId12" Type="http://schemas.openxmlformats.org/officeDocument/2006/relationships/image" Target="../media/image20.jpg"/><Relationship Id="rId15" Type="http://schemas.openxmlformats.org/officeDocument/2006/relationships/hyperlink" Target="https://drive.google.com/file/d/1aEOVQ0-NxxDyL3kmRVbjzzMLpChoPI0I/view?usp=sharing" TargetMode="External"/><Relationship Id="rId14" Type="http://schemas.openxmlformats.org/officeDocument/2006/relationships/hyperlink" Target="https://drive.google.com/file/d/1dkUt5RiAYHAclxBOHJhA01QeqvUpq1KK/view?usp=sharin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2.png"/><Relationship Id="rId4" Type="http://schemas.openxmlformats.org/officeDocument/2006/relationships/image" Target="../media/image15.png"/><Relationship Id="rId5"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ctrTitle"/>
          </p:nvPr>
        </p:nvSpPr>
        <p:spPr>
          <a:xfrm>
            <a:off x="1532100" y="1728423"/>
            <a:ext cx="6079800" cy="165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500"/>
              <a:t>Audio-Visual Instance Discrimination with Cross-Modal Agreement</a:t>
            </a:r>
            <a:endParaRPr sz="4500">
              <a:solidFill>
                <a:schemeClr val="accent2"/>
              </a:solidFill>
            </a:endParaRPr>
          </a:p>
        </p:txBody>
      </p:sp>
      <p:sp>
        <p:nvSpPr>
          <p:cNvPr id="173" name="Google Shape;173;p27"/>
          <p:cNvSpPr txBox="1"/>
          <p:nvPr>
            <p:ph idx="1" type="subTitle"/>
          </p:nvPr>
        </p:nvSpPr>
        <p:spPr>
          <a:xfrm>
            <a:off x="1672763" y="3769325"/>
            <a:ext cx="14271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TriVachan</a:t>
            </a:r>
            <a:endParaRPr b="0"/>
          </a:p>
        </p:txBody>
      </p:sp>
      <p:sp>
        <p:nvSpPr>
          <p:cNvPr id="174" name="Google Shape;174;p27"/>
          <p:cNvSpPr/>
          <p:nvPr/>
        </p:nvSpPr>
        <p:spPr>
          <a:xfrm>
            <a:off x="2539375" y="2885490"/>
            <a:ext cx="617075" cy="15875"/>
          </a:xfrm>
          <a:custGeom>
            <a:rect b="b" l="l" r="r" t="t"/>
            <a:pathLst>
              <a:path extrusionOk="0" h="635" w="24683">
                <a:moveTo>
                  <a:pt x="0" y="635"/>
                </a:moveTo>
                <a:cubicBezTo>
                  <a:pt x="8115" y="-719"/>
                  <a:pt x="16455" y="635"/>
                  <a:pt x="24683" y="635"/>
                </a:cubicBezTo>
              </a:path>
            </a:pathLst>
          </a:custGeom>
          <a:noFill/>
          <a:ln cap="flat" cmpd="sng" w="76200">
            <a:solidFill>
              <a:schemeClr val="accent1"/>
            </a:solidFill>
            <a:prstDash val="solid"/>
            <a:round/>
            <a:headEnd len="med" w="med" type="none"/>
            <a:tailEnd len="med" w="med" type="none"/>
          </a:ln>
        </p:spPr>
      </p:sp>
      <p:sp>
        <p:nvSpPr>
          <p:cNvPr id="175" name="Google Shape;175;p27"/>
          <p:cNvSpPr/>
          <p:nvPr/>
        </p:nvSpPr>
        <p:spPr>
          <a:xfrm>
            <a:off x="6026875" y="2901386"/>
            <a:ext cx="613650" cy="13775"/>
          </a:xfrm>
          <a:custGeom>
            <a:rect b="b" l="l" r="r" t="t"/>
            <a:pathLst>
              <a:path extrusionOk="0" h="551" w="24546">
                <a:moveTo>
                  <a:pt x="0" y="551"/>
                </a:moveTo>
                <a:cubicBezTo>
                  <a:pt x="8133" y="-353"/>
                  <a:pt x="16363" y="137"/>
                  <a:pt x="24546" y="137"/>
                </a:cubicBezTo>
              </a:path>
            </a:pathLst>
          </a:custGeom>
          <a:noFill/>
          <a:ln cap="flat" cmpd="sng" w="76200">
            <a:solidFill>
              <a:schemeClr val="accent1"/>
            </a:solidFill>
            <a:prstDash val="solid"/>
            <a:round/>
            <a:headEnd len="med" w="med" type="none"/>
            <a:tailEnd len="med" w="med" type="none"/>
          </a:ln>
        </p:spPr>
      </p:sp>
      <p:sp>
        <p:nvSpPr>
          <p:cNvPr id="176" name="Google Shape;176;p27"/>
          <p:cNvSpPr/>
          <p:nvPr/>
        </p:nvSpPr>
        <p:spPr>
          <a:xfrm>
            <a:off x="1889900" y="4413504"/>
            <a:ext cx="992850" cy="102600"/>
          </a:xfrm>
          <a:custGeom>
            <a:rect b="b" l="l" r="r" t="t"/>
            <a:pathLst>
              <a:path extrusionOk="0" h="4104" w="39714">
                <a:moveTo>
                  <a:pt x="0" y="4104"/>
                </a:moveTo>
                <a:cubicBezTo>
                  <a:pt x="11382" y="-2730"/>
                  <a:pt x="26437" y="1070"/>
                  <a:pt x="39714" y="1070"/>
                </a:cubicBezTo>
              </a:path>
            </a:pathLst>
          </a:custGeom>
          <a:noFill/>
          <a:ln cap="flat" cmpd="sng" w="28575">
            <a:solidFill>
              <a:schemeClr val="accent4"/>
            </a:solidFill>
            <a:prstDash val="solid"/>
            <a:round/>
            <a:headEnd len="med" w="med" type="none"/>
            <a:tailEnd len="med" w="med" type="none"/>
          </a:ln>
        </p:spPr>
      </p:sp>
      <p:pic>
        <p:nvPicPr>
          <p:cNvPr id="177" name="Google Shape;177;p27"/>
          <p:cNvPicPr preferRelativeResize="0"/>
          <p:nvPr/>
        </p:nvPicPr>
        <p:blipFill rotWithShape="1">
          <a:blip r:embed="rId3">
            <a:alphaModFix/>
          </a:blip>
          <a:srcRect b="21025" l="0" r="8892" t="16970"/>
          <a:stretch/>
        </p:blipFill>
        <p:spPr>
          <a:xfrm>
            <a:off x="6800100" y="3360050"/>
            <a:ext cx="1515000" cy="602693"/>
          </a:xfrm>
          <a:prstGeom prst="rect">
            <a:avLst/>
          </a:prstGeom>
          <a:noFill/>
          <a:ln>
            <a:noFill/>
          </a:ln>
        </p:spPr>
      </p:pic>
      <p:pic>
        <p:nvPicPr>
          <p:cNvPr id="178" name="Google Shape;178;p27"/>
          <p:cNvPicPr preferRelativeResize="0"/>
          <p:nvPr/>
        </p:nvPicPr>
        <p:blipFill rotWithShape="1">
          <a:blip r:embed="rId4">
            <a:alphaModFix/>
          </a:blip>
          <a:srcRect b="18300" l="0" r="8892" t="16734"/>
          <a:stretch/>
        </p:blipFill>
        <p:spPr>
          <a:xfrm>
            <a:off x="6800100" y="2915148"/>
            <a:ext cx="1515000" cy="629300"/>
          </a:xfrm>
          <a:prstGeom prst="rect">
            <a:avLst/>
          </a:prstGeom>
          <a:noFill/>
          <a:ln>
            <a:noFill/>
          </a:ln>
        </p:spPr>
      </p:pic>
      <p:pic>
        <p:nvPicPr>
          <p:cNvPr id="179" name="Google Shape;179;p27"/>
          <p:cNvPicPr preferRelativeResize="0"/>
          <p:nvPr/>
        </p:nvPicPr>
        <p:blipFill rotWithShape="1">
          <a:blip r:embed="rId5">
            <a:alphaModFix/>
          </a:blip>
          <a:srcRect b="18300" l="0" r="8892" t="16734"/>
          <a:stretch/>
        </p:blipFill>
        <p:spPr>
          <a:xfrm>
            <a:off x="6800100" y="3829548"/>
            <a:ext cx="1515000" cy="629300"/>
          </a:xfrm>
          <a:prstGeom prst="rect">
            <a:avLst/>
          </a:prstGeom>
          <a:noFill/>
          <a:ln>
            <a:noFill/>
          </a:ln>
        </p:spPr>
      </p:pic>
      <p:sp>
        <p:nvSpPr>
          <p:cNvPr id="180" name="Google Shape;180;p27"/>
          <p:cNvSpPr txBox="1"/>
          <p:nvPr>
            <p:ph idx="1" type="subTitle"/>
          </p:nvPr>
        </p:nvSpPr>
        <p:spPr>
          <a:xfrm>
            <a:off x="7001000" y="3036950"/>
            <a:ext cx="1427100" cy="3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Shreya</a:t>
            </a:r>
            <a:endParaRPr b="0" sz="1300"/>
          </a:p>
        </p:txBody>
      </p:sp>
      <p:sp>
        <p:nvSpPr>
          <p:cNvPr id="181" name="Google Shape;181;p27"/>
          <p:cNvSpPr txBox="1"/>
          <p:nvPr>
            <p:ph idx="1" type="subTitle"/>
          </p:nvPr>
        </p:nvSpPr>
        <p:spPr>
          <a:xfrm>
            <a:off x="7001000" y="3494150"/>
            <a:ext cx="1427100" cy="3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Deep</a:t>
            </a:r>
            <a:endParaRPr b="0" sz="1300"/>
          </a:p>
        </p:txBody>
      </p:sp>
      <p:sp>
        <p:nvSpPr>
          <p:cNvPr id="182" name="Google Shape;182;p27"/>
          <p:cNvSpPr txBox="1"/>
          <p:nvPr>
            <p:ph idx="1" type="subTitle"/>
          </p:nvPr>
        </p:nvSpPr>
        <p:spPr>
          <a:xfrm>
            <a:off x="7001000" y="3951350"/>
            <a:ext cx="1427100" cy="3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Neilabh</a:t>
            </a:r>
            <a:endParaRPr b="0" sz="1300"/>
          </a:p>
        </p:txBody>
      </p:sp>
      <p:sp>
        <p:nvSpPr>
          <p:cNvPr id="183" name="Google Shape;183;p27"/>
          <p:cNvSpPr txBox="1"/>
          <p:nvPr/>
        </p:nvSpPr>
        <p:spPr>
          <a:xfrm>
            <a:off x="3231400" y="3521975"/>
            <a:ext cx="366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Mono Medium"/>
                <a:ea typeface="Roboto Mono Medium"/>
                <a:cs typeface="Roboto Mono Medium"/>
                <a:sym typeface="Roboto Mono Medium"/>
              </a:rPr>
              <a:t>Authors: Pedro Morgado, Nuno Vasconcelos, Ishan Misra</a:t>
            </a:r>
            <a:endParaRPr>
              <a:latin typeface="Roboto Mono Medium"/>
              <a:ea typeface="Roboto Mono Medium"/>
              <a:cs typeface="Roboto Mono Medium"/>
              <a:sym typeface="Roboto Mon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idx="1" type="body"/>
          </p:nvPr>
        </p:nvSpPr>
        <p:spPr>
          <a:xfrm>
            <a:off x="1398275" y="1196900"/>
            <a:ext cx="6963300" cy="34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4D719D"/>
              </a:buClr>
              <a:buSzPts val="1100"/>
              <a:buFont typeface="Arial"/>
              <a:buNone/>
            </a:pPr>
            <a:r>
              <a:rPr lang="en" sz="1400"/>
              <a:t>Common methods used are audio-visual verification task wherein the goal is to discriminate positive pairs from negatives to promote representation learning </a:t>
            </a:r>
            <a:endParaRPr sz="1400"/>
          </a:p>
        </p:txBody>
      </p:sp>
      <p:sp>
        <p:nvSpPr>
          <p:cNvPr id="259" name="Google Shape;259;p36"/>
          <p:cNvSpPr txBox="1"/>
          <p:nvPr/>
        </p:nvSpPr>
        <p:spPr>
          <a:xfrm>
            <a:off x="1405150" y="4412310"/>
            <a:ext cx="54786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200">
              <a:solidFill>
                <a:schemeClr val="accent2"/>
              </a:solidFill>
              <a:latin typeface="Concert One"/>
              <a:ea typeface="Concert One"/>
              <a:cs typeface="Concert One"/>
              <a:sym typeface="Concert One"/>
            </a:endParaRPr>
          </a:p>
        </p:txBody>
      </p:sp>
      <p:pic>
        <p:nvPicPr>
          <p:cNvPr id="260" name="Google Shape;260;p36"/>
          <p:cNvPicPr preferRelativeResize="0"/>
          <p:nvPr/>
        </p:nvPicPr>
        <p:blipFill>
          <a:blip r:embed="rId3">
            <a:alphaModFix/>
          </a:blip>
          <a:stretch>
            <a:fillRect/>
          </a:stretch>
        </p:blipFill>
        <p:spPr>
          <a:xfrm>
            <a:off x="5882600" y="2095215"/>
            <a:ext cx="1735056" cy="981500"/>
          </a:xfrm>
          <a:prstGeom prst="rect">
            <a:avLst/>
          </a:prstGeom>
          <a:noFill/>
          <a:ln>
            <a:noFill/>
          </a:ln>
        </p:spPr>
      </p:pic>
      <p:pic>
        <p:nvPicPr>
          <p:cNvPr id="261" name="Google Shape;261;p36"/>
          <p:cNvPicPr preferRelativeResize="0"/>
          <p:nvPr/>
        </p:nvPicPr>
        <p:blipFill>
          <a:blip r:embed="rId4">
            <a:alphaModFix/>
          </a:blip>
          <a:stretch>
            <a:fillRect/>
          </a:stretch>
        </p:blipFill>
        <p:spPr>
          <a:xfrm>
            <a:off x="1758800" y="2382550"/>
            <a:ext cx="1800000" cy="406850"/>
          </a:xfrm>
          <a:prstGeom prst="rect">
            <a:avLst/>
          </a:prstGeom>
          <a:noFill/>
          <a:ln>
            <a:noFill/>
          </a:ln>
        </p:spPr>
      </p:pic>
      <p:pic>
        <p:nvPicPr>
          <p:cNvPr id="262" name="Google Shape;262;p36"/>
          <p:cNvPicPr preferRelativeResize="0"/>
          <p:nvPr/>
        </p:nvPicPr>
        <p:blipFill>
          <a:blip r:embed="rId5">
            <a:alphaModFix/>
          </a:blip>
          <a:stretch>
            <a:fillRect/>
          </a:stretch>
        </p:blipFill>
        <p:spPr>
          <a:xfrm>
            <a:off x="3743025" y="3431862"/>
            <a:ext cx="1735050" cy="962013"/>
          </a:xfrm>
          <a:prstGeom prst="rect">
            <a:avLst/>
          </a:prstGeom>
          <a:noFill/>
          <a:ln>
            <a:noFill/>
          </a:ln>
        </p:spPr>
      </p:pic>
      <p:pic>
        <p:nvPicPr>
          <p:cNvPr id="263" name="Google Shape;263;p36"/>
          <p:cNvPicPr preferRelativeResize="0"/>
          <p:nvPr/>
        </p:nvPicPr>
        <p:blipFill>
          <a:blip r:embed="rId6">
            <a:alphaModFix/>
          </a:blip>
          <a:stretch>
            <a:fillRect/>
          </a:stretch>
        </p:blipFill>
        <p:spPr>
          <a:xfrm>
            <a:off x="1577750" y="3431855"/>
            <a:ext cx="1735050" cy="988171"/>
          </a:xfrm>
          <a:prstGeom prst="rect">
            <a:avLst/>
          </a:prstGeom>
          <a:noFill/>
          <a:ln>
            <a:noFill/>
          </a:ln>
        </p:spPr>
      </p:pic>
      <p:sp>
        <p:nvSpPr>
          <p:cNvPr id="264" name="Google Shape;264;p36"/>
          <p:cNvSpPr txBox="1"/>
          <p:nvPr/>
        </p:nvSpPr>
        <p:spPr>
          <a:xfrm>
            <a:off x="1721750" y="2019025"/>
            <a:ext cx="1874100" cy="4002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4D719D"/>
              </a:buClr>
              <a:buSzPts val="1100"/>
              <a:buFont typeface="Arial"/>
              <a:buNone/>
            </a:pPr>
            <a:r>
              <a:rPr lang="en">
                <a:solidFill>
                  <a:schemeClr val="dk2"/>
                </a:solidFill>
                <a:latin typeface="Roboto Mono Medium"/>
                <a:ea typeface="Roboto Mono Medium"/>
                <a:cs typeface="Roboto Mono Medium"/>
                <a:sym typeface="Roboto Mono Medium"/>
              </a:rPr>
              <a:t>Base audio</a:t>
            </a:r>
            <a:endParaRPr>
              <a:solidFill>
                <a:schemeClr val="dk2"/>
              </a:solidFill>
              <a:latin typeface="Roboto Mono Medium"/>
              <a:ea typeface="Roboto Mono Medium"/>
              <a:cs typeface="Roboto Mono Medium"/>
              <a:sym typeface="Roboto Mono Medium"/>
            </a:endParaRPr>
          </a:p>
        </p:txBody>
      </p:sp>
      <p:sp>
        <p:nvSpPr>
          <p:cNvPr id="265" name="Google Shape;265;p36"/>
          <p:cNvSpPr txBox="1"/>
          <p:nvPr/>
        </p:nvSpPr>
        <p:spPr>
          <a:xfrm>
            <a:off x="4617350" y="2019025"/>
            <a:ext cx="1874100" cy="4002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a:solidFill>
                  <a:schemeClr val="dk2"/>
                </a:solidFill>
                <a:latin typeface="Roboto Mono Medium"/>
                <a:ea typeface="Roboto Mono Medium"/>
                <a:cs typeface="Roboto Mono Medium"/>
                <a:sym typeface="Roboto Mono Medium"/>
              </a:rPr>
              <a:t>Positives:</a:t>
            </a:r>
            <a:endParaRPr>
              <a:solidFill>
                <a:schemeClr val="dk2"/>
              </a:solidFill>
              <a:latin typeface="Roboto Mono Medium"/>
              <a:ea typeface="Roboto Mono Medium"/>
              <a:cs typeface="Roboto Mono Medium"/>
              <a:sym typeface="Roboto Mono Medium"/>
            </a:endParaRPr>
          </a:p>
        </p:txBody>
      </p:sp>
      <p:sp>
        <p:nvSpPr>
          <p:cNvPr id="266" name="Google Shape;266;p36"/>
          <p:cNvSpPr txBox="1"/>
          <p:nvPr/>
        </p:nvSpPr>
        <p:spPr>
          <a:xfrm>
            <a:off x="1569350" y="2933425"/>
            <a:ext cx="1874100" cy="4002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a:solidFill>
                  <a:schemeClr val="dk2"/>
                </a:solidFill>
                <a:latin typeface="Roboto Mono Medium"/>
                <a:ea typeface="Roboto Mono Medium"/>
                <a:cs typeface="Roboto Mono Medium"/>
                <a:sym typeface="Roboto Mono Medium"/>
              </a:rPr>
              <a:t>Negat</a:t>
            </a:r>
            <a:r>
              <a:rPr lang="en">
                <a:solidFill>
                  <a:schemeClr val="dk2"/>
                </a:solidFill>
                <a:latin typeface="Roboto Mono Medium"/>
                <a:ea typeface="Roboto Mono Medium"/>
                <a:cs typeface="Roboto Mono Medium"/>
                <a:sym typeface="Roboto Mono Medium"/>
              </a:rPr>
              <a:t>ives:</a:t>
            </a:r>
            <a:endParaRPr>
              <a:solidFill>
                <a:schemeClr val="dk2"/>
              </a:solidFill>
              <a:latin typeface="Roboto Mono Medium"/>
              <a:ea typeface="Roboto Mono Medium"/>
              <a:cs typeface="Roboto Mono Medium"/>
              <a:sym typeface="Roboto Mono Medium"/>
            </a:endParaRPr>
          </a:p>
        </p:txBody>
      </p:sp>
      <p:pic>
        <p:nvPicPr>
          <p:cNvPr id="267" name="Google Shape;267;p36"/>
          <p:cNvPicPr preferRelativeResize="0"/>
          <p:nvPr/>
        </p:nvPicPr>
        <p:blipFill>
          <a:blip r:embed="rId7">
            <a:alphaModFix/>
          </a:blip>
          <a:stretch>
            <a:fillRect/>
          </a:stretch>
        </p:blipFill>
        <p:spPr>
          <a:xfrm>
            <a:off x="5908300" y="3402150"/>
            <a:ext cx="1573675" cy="1047575"/>
          </a:xfrm>
          <a:prstGeom prst="rect">
            <a:avLst/>
          </a:prstGeom>
          <a:noFill/>
          <a:ln>
            <a:noFill/>
          </a:ln>
        </p:spPr>
      </p:pic>
      <p:sp>
        <p:nvSpPr>
          <p:cNvPr id="268" name="Google Shape;268;p36"/>
          <p:cNvSpPr txBox="1"/>
          <p:nvPr>
            <p:ph type="title"/>
          </p:nvPr>
        </p:nvSpPr>
        <p:spPr>
          <a:xfrm>
            <a:off x="1525625" y="711175"/>
            <a:ext cx="6091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Audio-Visual Instance Discrimination</a:t>
            </a:r>
            <a:endParaRPr/>
          </a:p>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txBox="1"/>
          <p:nvPr>
            <p:ph type="title"/>
          </p:nvPr>
        </p:nvSpPr>
        <p:spPr>
          <a:xfrm>
            <a:off x="1525625" y="711175"/>
            <a:ext cx="6091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Downstream Tasks</a:t>
            </a:r>
            <a:endParaRPr/>
          </a:p>
          <a:p>
            <a:pPr indent="0" lvl="0" marL="0" rtl="0" algn="ctr">
              <a:spcBef>
                <a:spcPts val="0"/>
              </a:spcBef>
              <a:spcAft>
                <a:spcPts val="0"/>
              </a:spcAft>
              <a:buNone/>
            </a:pPr>
            <a:r>
              <a:t/>
            </a:r>
            <a:endParaRPr/>
          </a:p>
        </p:txBody>
      </p:sp>
      <p:sp>
        <p:nvSpPr>
          <p:cNvPr id="274" name="Google Shape;274;p37"/>
          <p:cNvSpPr txBox="1"/>
          <p:nvPr>
            <p:ph idx="4294967295" type="subTitle"/>
          </p:nvPr>
        </p:nvSpPr>
        <p:spPr>
          <a:xfrm>
            <a:off x="1695800" y="3470875"/>
            <a:ext cx="6329700" cy="115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2"/>
                </a:solidFill>
              </a:rPr>
              <a:t>Pre-trained models can be transferred to the downstream task by training a simple linear classifier</a:t>
            </a:r>
            <a:endParaRPr sz="1400"/>
          </a:p>
        </p:txBody>
      </p:sp>
      <p:pic>
        <p:nvPicPr>
          <p:cNvPr id="275" name="Google Shape;275;p37"/>
          <p:cNvPicPr preferRelativeResize="0"/>
          <p:nvPr/>
        </p:nvPicPr>
        <p:blipFill>
          <a:blip r:embed="rId3">
            <a:alphaModFix/>
          </a:blip>
          <a:stretch>
            <a:fillRect/>
          </a:stretch>
        </p:blipFill>
        <p:spPr>
          <a:xfrm>
            <a:off x="1724477" y="1587775"/>
            <a:ext cx="6272325" cy="1668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8"/>
          <p:cNvSpPr txBox="1"/>
          <p:nvPr>
            <p:ph idx="4" type="title"/>
          </p:nvPr>
        </p:nvSpPr>
        <p:spPr>
          <a:xfrm>
            <a:off x="962225" y="980550"/>
            <a:ext cx="3184500" cy="116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Increasing number of negatives</a:t>
            </a:r>
            <a:endParaRPr/>
          </a:p>
        </p:txBody>
      </p:sp>
      <p:grpSp>
        <p:nvGrpSpPr>
          <p:cNvPr id="281" name="Google Shape;281;p38"/>
          <p:cNvGrpSpPr/>
          <p:nvPr/>
        </p:nvGrpSpPr>
        <p:grpSpPr>
          <a:xfrm>
            <a:off x="1265536" y="2146958"/>
            <a:ext cx="2140289" cy="2169401"/>
            <a:chOff x="-331425" y="1579700"/>
            <a:chExt cx="1880250" cy="1905825"/>
          </a:xfrm>
        </p:grpSpPr>
        <p:sp>
          <p:nvSpPr>
            <p:cNvPr id="282" name="Google Shape;282;p38"/>
            <p:cNvSpPr/>
            <p:nvPr/>
          </p:nvSpPr>
          <p:spPr>
            <a:xfrm>
              <a:off x="-72650" y="1864050"/>
              <a:ext cx="1621475" cy="1621475"/>
            </a:xfrm>
            <a:custGeom>
              <a:rect b="b" l="l" r="r" t="t"/>
              <a:pathLst>
                <a:path extrusionOk="0" h="64859" w="64859">
                  <a:moveTo>
                    <a:pt x="7060" y="1"/>
                  </a:moveTo>
                  <a:lnTo>
                    <a:pt x="1" y="57794"/>
                  </a:lnTo>
                  <a:lnTo>
                    <a:pt x="57800" y="64858"/>
                  </a:lnTo>
                  <a:lnTo>
                    <a:pt x="64858" y="7060"/>
                  </a:lnTo>
                  <a:lnTo>
                    <a:pt x="58170" y="6238"/>
                  </a:lnTo>
                  <a:lnTo>
                    <a:pt x="58170" y="6238"/>
                  </a:lnTo>
                  <a:cubicBezTo>
                    <a:pt x="59249" y="7937"/>
                    <a:pt x="58324" y="10802"/>
                    <a:pt x="55874" y="10802"/>
                  </a:cubicBezTo>
                  <a:cubicBezTo>
                    <a:pt x="55742" y="10802"/>
                    <a:pt x="55605" y="10794"/>
                    <a:pt x="55465" y="10777"/>
                  </a:cubicBezTo>
                  <a:cubicBezTo>
                    <a:pt x="52716" y="10439"/>
                    <a:pt x="52395" y="7185"/>
                    <a:pt x="53935" y="5721"/>
                  </a:cubicBezTo>
                  <a:lnTo>
                    <a:pt x="48068" y="5008"/>
                  </a:lnTo>
                  <a:lnTo>
                    <a:pt x="48068" y="5008"/>
                  </a:lnTo>
                  <a:cubicBezTo>
                    <a:pt x="48897" y="6661"/>
                    <a:pt x="47978" y="9180"/>
                    <a:pt x="45724" y="9180"/>
                  </a:cubicBezTo>
                  <a:cubicBezTo>
                    <a:pt x="45596" y="9180"/>
                    <a:pt x="45463" y="9172"/>
                    <a:pt x="45325" y="9155"/>
                  </a:cubicBezTo>
                  <a:cubicBezTo>
                    <a:pt x="42784" y="8845"/>
                    <a:pt x="42397" y="5955"/>
                    <a:pt x="43671" y="4464"/>
                  </a:cubicBezTo>
                  <a:lnTo>
                    <a:pt x="37369" y="3702"/>
                  </a:lnTo>
                  <a:lnTo>
                    <a:pt x="37369" y="3702"/>
                  </a:lnTo>
                  <a:cubicBezTo>
                    <a:pt x="37603" y="3974"/>
                    <a:pt x="37782" y="4284"/>
                    <a:pt x="37907" y="4621"/>
                  </a:cubicBezTo>
                  <a:cubicBezTo>
                    <a:pt x="38098" y="5062"/>
                    <a:pt x="38169" y="5547"/>
                    <a:pt x="38109" y="6026"/>
                  </a:cubicBezTo>
                  <a:lnTo>
                    <a:pt x="37929" y="6728"/>
                  </a:lnTo>
                  <a:cubicBezTo>
                    <a:pt x="37487" y="7799"/>
                    <a:pt x="36466" y="8409"/>
                    <a:pt x="35415" y="8409"/>
                  </a:cubicBezTo>
                  <a:cubicBezTo>
                    <a:pt x="34849" y="8409"/>
                    <a:pt x="34274" y="8232"/>
                    <a:pt x="33777" y="7854"/>
                  </a:cubicBezTo>
                  <a:cubicBezTo>
                    <a:pt x="33472" y="7647"/>
                    <a:pt x="33211" y="7392"/>
                    <a:pt x="32998" y="7092"/>
                  </a:cubicBezTo>
                  <a:cubicBezTo>
                    <a:pt x="32558" y="6494"/>
                    <a:pt x="32340" y="5802"/>
                    <a:pt x="32432" y="5051"/>
                  </a:cubicBezTo>
                  <a:cubicBezTo>
                    <a:pt x="32519" y="4333"/>
                    <a:pt x="32884" y="3674"/>
                    <a:pt x="33450" y="3223"/>
                  </a:cubicBezTo>
                  <a:lnTo>
                    <a:pt x="26761" y="2406"/>
                  </a:lnTo>
                  <a:lnTo>
                    <a:pt x="26761" y="2406"/>
                  </a:lnTo>
                  <a:cubicBezTo>
                    <a:pt x="27618" y="4006"/>
                    <a:pt x="26733" y="6506"/>
                    <a:pt x="24519" y="6506"/>
                  </a:cubicBezTo>
                  <a:cubicBezTo>
                    <a:pt x="24398" y="6506"/>
                    <a:pt x="24273" y="6498"/>
                    <a:pt x="24144" y="6483"/>
                  </a:cubicBezTo>
                  <a:cubicBezTo>
                    <a:pt x="21662" y="6178"/>
                    <a:pt x="21303" y="3315"/>
                    <a:pt x="22587" y="1895"/>
                  </a:cubicBezTo>
                  <a:lnTo>
                    <a:pt x="17493" y="1274"/>
                  </a:lnTo>
                  <a:lnTo>
                    <a:pt x="17493" y="1274"/>
                  </a:lnTo>
                  <a:cubicBezTo>
                    <a:pt x="17536" y="1405"/>
                    <a:pt x="17564" y="1541"/>
                    <a:pt x="17585" y="1677"/>
                  </a:cubicBezTo>
                  <a:cubicBezTo>
                    <a:pt x="17607" y="2194"/>
                    <a:pt x="17651" y="2787"/>
                    <a:pt x="17389" y="3266"/>
                  </a:cubicBezTo>
                  <a:cubicBezTo>
                    <a:pt x="17134" y="3729"/>
                    <a:pt x="16927" y="4164"/>
                    <a:pt x="16464" y="4469"/>
                  </a:cubicBezTo>
                  <a:cubicBezTo>
                    <a:pt x="16002" y="4779"/>
                    <a:pt x="15577" y="5030"/>
                    <a:pt x="15011" y="5089"/>
                  </a:cubicBezTo>
                  <a:cubicBezTo>
                    <a:pt x="14876" y="5109"/>
                    <a:pt x="14739" y="5118"/>
                    <a:pt x="14603" y="5118"/>
                  </a:cubicBezTo>
                  <a:cubicBezTo>
                    <a:pt x="14237" y="5118"/>
                    <a:pt x="13872" y="5049"/>
                    <a:pt x="13531" y="4910"/>
                  </a:cubicBezTo>
                  <a:cubicBezTo>
                    <a:pt x="11838" y="4213"/>
                    <a:pt x="11256" y="2112"/>
                    <a:pt x="12355" y="648"/>
                  </a:cubicBezTo>
                  <a:lnTo>
                    <a:pt x="7060" y="1"/>
                  </a:lnTo>
                  <a:close/>
                </a:path>
              </a:pathLst>
            </a:custGeom>
            <a:solidFill>
              <a:schemeClr val="dk1">
                <a:alpha val="26789"/>
              </a:schemeClr>
            </a:solidFill>
            <a:ln>
              <a:noFill/>
            </a:ln>
            <a:effectLst>
              <a:outerShdw blurRad="100013" rotWithShape="0" algn="bl" dir="1200000" dist="19050">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8"/>
            <p:cNvSpPr/>
            <p:nvPr/>
          </p:nvSpPr>
          <p:spPr>
            <a:xfrm>
              <a:off x="-82425" y="1854000"/>
              <a:ext cx="1621450" cy="1621725"/>
            </a:xfrm>
            <a:custGeom>
              <a:rect b="b" l="l" r="r" t="t"/>
              <a:pathLst>
                <a:path extrusionOk="0" h="64869" w="64858">
                  <a:moveTo>
                    <a:pt x="7064" y="0"/>
                  </a:moveTo>
                  <a:lnTo>
                    <a:pt x="0" y="57810"/>
                  </a:lnTo>
                  <a:lnTo>
                    <a:pt x="57799" y="64868"/>
                  </a:lnTo>
                  <a:lnTo>
                    <a:pt x="64857" y="7064"/>
                  </a:lnTo>
                  <a:lnTo>
                    <a:pt x="58169" y="6248"/>
                  </a:lnTo>
                  <a:lnTo>
                    <a:pt x="58169" y="6248"/>
                  </a:lnTo>
                  <a:cubicBezTo>
                    <a:pt x="59248" y="7947"/>
                    <a:pt x="58323" y="10812"/>
                    <a:pt x="55873" y="10812"/>
                  </a:cubicBezTo>
                  <a:cubicBezTo>
                    <a:pt x="55741" y="10812"/>
                    <a:pt x="55605" y="10804"/>
                    <a:pt x="55464" y="10787"/>
                  </a:cubicBezTo>
                  <a:cubicBezTo>
                    <a:pt x="52715" y="10449"/>
                    <a:pt x="52394" y="7195"/>
                    <a:pt x="53935" y="5731"/>
                  </a:cubicBezTo>
                  <a:lnTo>
                    <a:pt x="48068" y="5018"/>
                  </a:lnTo>
                  <a:lnTo>
                    <a:pt x="48068" y="5018"/>
                  </a:lnTo>
                  <a:cubicBezTo>
                    <a:pt x="48897" y="6671"/>
                    <a:pt x="47982" y="9190"/>
                    <a:pt x="45724" y="9190"/>
                  </a:cubicBezTo>
                  <a:cubicBezTo>
                    <a:pt x="45595" y="9190"/>
                    <a:pt x="45462" y="9182"/>
                    <a:pt x="45325" y="9165"/>
                  </a:cubicBezTo>
                  <a:cubicBezTo>
                    <a:pt x="42783" y="8849"/>
                    <a:pt x="42397" y="5965"/>
                    <a:pt x="43670" y="4474"/>
                  </a:cubicBezTo>
                  <a:lnTo>
                    <a:pt x="37368" y="3701"/>
                  </a:lnTo>
                  <a:lnTo>
                    <a:pt x="37368" y="3701"/>
                  </a:lnTo>
                  <a:cubicBezTo>
                    <a:pt x="37602" y="3973"/>
                    <a:pt x="37781" y="4289"/>
                    <a:pt x="37907" y="4621"/>
                  </a:cubicBezTo>
                  <a:cubicBezTo>
                    <a:pt x="38097" y="5061"/>
                    <a:pt x="38168" y="5551"/>
                    <a:pt x="38108" y="6025"/>
                  </a:cubicBezTo>
                  <a:cubicBezTo>
                    <a:pt x="38048" y="6264"/>
                    <a:pt x="37988" y="6498"/>
                    <a:pt x="37928" y="6732"/>
                  </a:cubicBezTo>
                  <a:cubicBezTo>
                    <a:pt x="37486" y="7801"/>
                    <a:pt x="36463" y="8410"/>
                    <a:pt x="35412" y="8410"/>
                  </a:cubicBezTo>
                  <a:cubicBezTo>
                    <a:pt x="34846" y="8410"/>
                    <a:pt x="34272" y="8234"/>
                    <a:pt x="33776" y="7859"/>
                  </a:cubicBezTo>
                  <a:cubicBezTo>
                    <a:pt x="33471" y="7652"/>
                    <a:pt x="33210" y="7396"/>
                    <a:pt x="32998" y="7097"/>
                  </a:cubicBezTo>
                  <a:cubicBezTo>
                    <a:pt x="32557" y="6498"/>
                    <a:pt x="32339" y="5802"/>
                    <a:pt x="32432" y="5056"/>
                  </a:cubicBezTo>
                  <a:cubicBezTo>
                    <a:pt x="32519" y="4332"/>
                    <a:pt x="32889" y="3679"/>
                    <a:pt x="33455" y="3222"/>
                  </a:cubicBezTo>
                  <a:lnTo>
                    <a:pt x="26766" y="2406"/>
                  </a:lnTo>
                  <a:lnTo>
                    <a:pt x="26766" y="2406"/>
                  </a:lnTo>
                  <a:cubicBezTo>
                    <a:pt x="27623" y="4005"/>
                    <a:pt x="26737" y="6505"/>
                    <a:pt x="24523" y="6505"/>
                  </a:cubicBezTo>
                  <a:cubicBezTo>
                    <a:pt x="24402" y="6505"/>
                    <a:pt x="24277" y="6497"/>
                    <a:pt x="24148" y="6482"/>
                  </a:cubicBezTo>
                  <a:cubicBezTo>
                    <a:pt x="21666" y="6177"/>
                    <a:pt x="21307" y="3320"/>
                    <a:pt x="22592" y="1899"/>
                  </a:cubicBezTo>
                  <a:lnTo>
                    <a:pt x="17497" y="1274"/>
                  </a:lnTo>
                  <a:lnTo>
                    <a:pt x="17497" y="1274"/>
                  </a:lnTo>
                  <a:cubicBezTo>
                    <a:pt x="17541" y="1410"/>
                    <a:pt x="17568" y="1540"/>
                    <a:pt x="17590" y="1676"/>
                  </a:cubicBezTo>
                  <a:cubicBezTo>
                    <a:pt x="17612" y="2193"/>
                    <a:pt x="17655" y="2787"/>
                    <a:pt x="17394" y="3265"/>
                  </a:cubicBezTo>
                  <a:cubicBezTo>
                    <a:pt x="17138" y="3728"/>
                    <a:pt x="16931" y="4163"/>
                    <a:pt x="16469" y="4474"/>
                  </a:cubicBezTo>
                  <a:cubicBezTo>
                    <a:pt x="16006" y="4778"/>
                    <a:pt x="15582" y="5029"/>
                    <a:pt x="15016" y="5089"/>
                  </a:cubicBezTo>
                  <a:cubicBezTo>
                    <a:pt x="14879" y="5110"/>
                    <a:pt x="14741" y="5120"/>
                    <a:pt x="14604" y="5120"/>
                  </a:cubicBezTo>
                  <a:cubicBezTo>
                    <a:pt x="14238" y="5120"/>
                    <a:pt x="13875" y="5047"/>
                    <a:pt x="13535" y="4909"/>
                  </a:cubicBezTo>
                  <a:cubicBezTo>
                    <a:pt x="11843" y="4218"/>
                    <a:pt x="11260" y="2112"/>
                    <a:pt x="12360" y="648"/>
                  </a:cubicBezTo>
                  <a:lnTo>
                    <a:pt x="7064" y="0"/>
                  </a:lnTo>
                  <a:close/>
                </a:path>
              </a:pathLst>
            </a:custGeom>
            <a:solidFill>
              <a:schemeClr val="accent1"/>
            </a:solidFill>
            <a:ln>
              <a:noFill/>
            </a:ln>
            <a:effectLst>
              <a:outerShdw blurRad="71438" rotWithShape="0" algn="bl" dir="1200000" dist="19050">
                <a:srgbClr val="000000">
                  <a:alpha val="4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8"/>
            <p:cNvSpPr/>
            <p:nvPr/>
          </p:nvSpPr>
          <p:spPr>
            <a:xfrm>
              <a:off x="-331425" y="1579700"/>
              <a:ext cx="1101300" cy="649025"/>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38"/>
          <p:cNvSpPr txBox="1"/>
          <p:nvPr>
            <p:ph idx="4294967295" type="body"/>
          </p:nvPr>
        </p:nvSpPr>
        <p:spPr>
          <a:xfrm rot="391082">
            <a:off x="1638185" y="2779668"/>
            <a:ext cx="1654394" cy="1423414"/>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000">
                <a:solidFill>
                  <a:schemeClr val="dk2"/>
                </a:solidFill>
              </a:rPr>
              <a:t>[1] Zhirong Wu et al. Unsupervised feature learning via non-parametric instance discrimination, CVPR, 2018</a:t>
            </a:r>
            <a:endParaRPr sz="1000">
              <a:solidFill>
                <a:schemeClr val="dk2"/>
              </a:solidFill>
            </a:endParaRPr>
          </a:p>
        </p:txBody>
      </p:sp>
      <p:sp>
        <p:nvSpPr>
          <p:cNvPr id="286" name="Google Shape;286;p38"/>
          <p:cNvSpPr txBox="1"/>
          <p:nvPr>
            <p:ph type="title"/>
          </p:nvPr>
        </p:nvSpPr>
        <p:spPr>
          <a:xfrm>
            <a:off x="5067225" y="1183200"/>
            <a:ext cx="32391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Increasing Batch Size</a:t>
            </a:r>
            <a:endParaRPr/>
          </a:p>
        </p:txBody>
      </p:sp>
      <p:sp>
        <p:nvSpPr>
          <p:cNvPr id="287" name="Google Shape;287;p38"/>
          <p:cNvSpPr txBox="1"/>
          <p:nvPr>
            <p:ph idx="1" type="subTitle"/>
          </p:nvPr>
        </p:nvSpPr>
        <p:spPr>
          <a:xfrm>
            <a:off x="4930225" y="1620375"/>
            <a:ext cx="3375900" cy="921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Loss fully differentiable</a:t>
            </a:r>
            <a:endParaRPr sz="1400"/>
          </a:p>
          <a:p>
            <a:pPr indent="-317500" lvl="0" marL="457200" rtl="0" algn="l">
              <a:spcBef>
                <a:spcPts val="0"/>
              </a:spcBef>
              <a:spcAft>
                <a:spcPts val="0"/>
              </a:spcAft>
              <a:buSzPts val="1400"/>
              <a:buChar char="-"/>
            </a:pPr>
            <a:r>
              <a:rPr lang="en" sz="1400"/>
              <a:t>Loss Batch Size dependent</a:t>
            </a:r>
            <a:endParaRPr sz="1400"/>
          </a:p>
          <a:p>
            <a:pPr indent="-317500" lvl="0" marL="457200" rtl="0" algn="l">
              <a:spcBef>
                <a:spcPts val="0"/>
              </a:spcBef>
              <a:spcAft>
                <a:spcPts val="0"/>
              </a:spcAft>
              <a:buSzPts val="1400"/>
              <a:buChar char="-"/>
            </a:pPr>
            <a:r>
              <a:rPr lang="en" sz="1400"/>
              <a:t>Distributed training req.</a:t>
            </a:r>
            <a:endParaRPr sz="1400"/>
          </a:p>
        </p:txBody>
      </p:sp>
      <p:sp>
        <p:nvSpPr>
          <p:cNvPr id="288" name="Google Shape;288;p38"/>
          <p:cNvSpPr txBox="1"/>
          <p:nvPr>
            <p:ph idx="2" type="title"/>
          </p:nvPr>
        </p:nvSpPr>
        <p:spPr>
          <a:xfrm>
            <a:off x="5121705" y="2678325"/>
            <a:ext cx="31845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Memory Banks</a:t>
            </a:r>
            <a:r>
              <a:rPr baseline="30000" lang="en"/>
              <a:t>[1]</a:t>
            </a:r>
            <a:endParaRPr baseline="30000"/>
          </a:p>
        </p:txBody>
      </p:sp>
      <p:sp>
        <p:nvSpPr>
          <p:cNvPr id="289" name="Google Shape;289;p38"/>
          <p:cNvSpPr txBox="1"/>
          <p:nvPr>
            <p:ph idx="3" type="subTitle"/>
          </p:nvPr>
        </p:nvSpPr>
        <p:spPr>
          <a:xfrm>
            <a:off x="4930225" y="3115500"/>
            <a:ext cx="3625500" cy="921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Loss Batch Size independent</a:t>
            </a:r>
            <a:endParaRPr sz="1400"/>
          </a:p>
          <a:p>
            <a:pPr indent="-317500" lvl="0" marL="457200" rtl="0" algn="l">
              <a:spcBef>
                <a:spcPts val="0"/>
              </a:spcBef>
              <a:spcAft>
                <a:spcPts val="0"/>
              </a:spcAft>
              <a:buSzPts val="1400"/>
              <a:buChar char="+"/>
            </a:pPr>
            <a:r>
              <a:rPr lang="en" sz="1400"/>
              <a:t># Negatives can be scaled</a:t>
            </a:r>
            <a:endParaRPr sz="1400"/>
          </a:p>
          <a:p>
            <a:pPr indent="-317500" lvl="0" marL="457200" rtl="0" algn="l">
              <a:spcBef>
                <a:spcPts val="0"/>
              </a:spcBef>
              <a:spcAft>
                <a:spcPts val="0"/>
              </a:spcAft>
              <a:buSzPts val="1400"/>
              <a:buChar char="-"/>
            </a:pPr>
            <a:r>
              <a:rPr lang="en" sz="1400"/>
              <a:t>Size of Memory Banks</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9"/>
          <p:cNvSpPr txBox="1"/>
          <p:nvPr>
            <p:ph type="title"/>
          </p:nvPr>
        </p:nvSpPr>
        <p:spPr>
          <a:xfrm>
            <a:off x="1525625" y="711175"/>
            <a:ext cx="6091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AVID - Training</a:t>
            </a:r>
            <a:endParaRPr/>
          </a:p>
          <a:p>
            <a:pPr indent="0" lvl="0" marL="0" rtl="0" algn="ctr">
              <a:spcBef>
                <a:spcPts val="0"/>
              </a:spcBef>
              <a:spcAft>
                <a:spcPts val="0"/>
              </a:spcAft>
              <a:buNone/>
            </a:pPr>
            <a:r>
              <a:t/>
            </a:r>
            <a:endParaRPr/>
          </a:p>
        </p:txBody>
      </p:sp>
      <p:pic>
        <p:nvPicPr>
          <p:cNvPr id="295" name="Google Shape;295;p39"/>
          <p:cNvPicPr preferRelativeResize="0"/>
          <p:nvPr/>
        </p:nvPicPr>
        <p:blipFill>
          <a:blip r:embed="rId3">
            <a:alphaModFix/>
          </a:blip>
          <a:stretch>
            <a:fillRect/>
          </a:stretch>
        </p:blipFill>
        <p:spPr>
          <a:xfrm>
            <a:off x="2371013" y="1145625"/>
            <a:ext cx="4401966" cy="3554825"/>
          </a:xfrm>
          <a:prstGeom prst="rect">
            <a:avLst/>
          </a:prstGeom>
          <a:noFill/>
          <a:ln>
            <a:noFill/>
          </a:ln>
        </p:spPr>
      </p:pic>
      <p:sp>
        <p:nvSpPr>
          <p:cNvPr id="296" name="Google Shape;296;p39"/>
          <p:cNvSpPr txBox="1"/>
          <p:nvPr>
            <p:ph idx="4294967295" type="subTitle"/>
          </p:nvPr>
        </p:nvSpPr>
        <p:spPr>
          <a:xfrm>
            <a:off x="1430150" y="2384100"/>
            <a:ext cx="1396800" cy="37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R(2+1)D-CNN</a:t>
            </a:r>
            <a:endParaRPr sz="1400"/>
          </a:p>
        </p:txBody>
      </p:sp>
      <p:pic>
        <p:nvPicPr>
          <p:cNvPr id="297" name="Google Shape;297;p39"/>
          <p:cNvPicPr preferRelativeResize="0"/>
          <p:nvPr/>
        </p:nvPicPr>
        <p:blipFill>
          <a:blip r:embed="rId4">
            <a:alphaModFix amt="80000"/>
          </a:blip>
          <a:stretch>
            <a:fillRect/>
          </a:stretch>
        </p:blipFill>
        <p:spPr>
          <a:xfrm rot="-10303476">
            <a:off x="2364486" y="1724356"/>
            <a:ext cx="1777979" cy="806491"/>
          </a:xfrm>
          <a:prstGeom prst="rect">
            <a:avLst/>
          </a:prstGeom>
          <a:noFill/>
          <a:ln>
            <a:noFill/>
          </a:ln>
        </p:spPr>
      </p:pic>
      <p:pic>
        <p:nvPicPr>
          <p:cNvPr id="298" name="Google Shape;298;p39"/>
          <p:cNvPicPr preferRelativeResize="0"/>
          <p:nvPr/>
        </p:nvPicPr>
        <p:blipFill>
          <a:blip r:embed="rId4">
            <a:alphaModFix amt="80000"/>
          </a:blip>
          <a:stretch>
            <a:fillRect/>
          </a:stretch>
        </p:blipFill>
        <p:spPr>
          <a:xfrm flipH="1" rot="10303471">
            <a:off x="6501222" y="1990143"/>
            <a:ext cx="1269958" cy="576059"/>
          </a:xfrm>
          <a:prstGeom prst="rect">
            <a:avLst/>
          </a:prstGeom>
          <a:noFill/>
          <a:ln>
            <a:noFill/>
          </a:ln>
        </p:spPr>
      </p:pic>
      <p:sp>
        <p:nvSpPr>
          <p:cNvPr id="299" name="Google Shape;299;p39"/>
          <p:cNvSpPr txBox="1"/>
          <p:nvPr>
            <p:ph idx="4294967295" type="subTitle"/>
          </p:nvPr>
        </p:nvSpPr>
        <p:spPr>
          <a:xfrm>
            <a:off x="7285350" y="2528725"/>
            <a:ext cx="844800" cy="37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2D-CNN</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0"/>
          <p:cNvSpPr txBox="1"/>
          <p:nvPr>
            <p:ph type="title"/>
          </p:nvPr>
        </p:nvSpPr>
        <p:spPr>
          <a:xfrm>
            <a:off x="1002325" y="711175"/>
            <a:ext cx="3112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NCE</a:t>
            </a:r>
            <a:r>
              <a:rPr lang="en"/>
              <a:t> Loss </a:t>
            </a:r>
            <a:endParaRPr/>
          </a:p>
          <a:p>
            <a:pPr indent="0" lvl="0" marL="0" rtl="0" algn="l">
              <a:spcBef>
                <a:spcPts val="0"/>
              </a:spcBef>
              <a:spcAft>
                <a:spcPts val="0"/>
              </a:spcAft>
              <a:buNone/>
            </a:pPr>
            <a:r>
              <a:rPr lang="en"/>
              <a:t>(Noise Contrastive Estimation)</a:t>
            </a:r>
            <a:endParaRPr/>
          </a:p>
        </p:txBody>
      </p:sp>
      <p:pic>
        <p:nvPicPr>
          <p:cNvPr id="305" name="Google Shape;305;p40"/>
          <p:cNvPicPr preferRelativeResize="0"/>
          <p:nvPr/>
        </p:nvPicPr>
        <p:blipFill rotWithShape="1">
          <a:blip r:embed="rId3">
            <a:alphaModFix/>
          </a:blip>
          <a:srcRect b="61458" l="0" r="64111" t="0"/>
          <a:stretch/>
        </p:blipFill>
        <p:spPr>
          <a:xfrm>
            <a:off x="822573" y="2049875"/>
            <a:ext cx="1867428" cy="489625"/>
          </a:xfrm>
          <a:prstGeom prst="rect">
            <a:avLst/>
          </a:prstGeom>
          <a:noFill/>
          <a:ln>
            <a:noFill/>
          </a:ln>
        </p:spPr>
      </p:pic>
      <p:grpSp>
        <p:nvGrpSpPr>
          <p:cNvPr id="306" name="Google Shape;306;p40"/>
          <p:cNvGrpSpPr/>
          <p:nvPr/>
        </p:nvGrpSpPr>
        <p:grpSpPr>
          <a:xfrm>
            <a:off x="935473" y="2539492"/>
            <a:ext cx="2928417" cy="1076396"/>
            <a:chOff x="1002325" y="1856575"/>
            <a:chExt cx="3671075" cy="1439225"/>
          </a:xfrm>
        </p:grpSpPr>
        <p:pic>
          <p:nvPicPr>
            <p:cNvPr id="307" name="Google Shape;307;p40"/>
            <p:cNvPicPr preferRelativeResize="0"/>
            <p:nvPr/>
          </p:nvPicPr>
          <p:blipFill rotWithShape="1">
            <a:blip r:embed="rId3">
              <a:alphaModFix/>
            </a:blip>
            <a:srcRect b="0" l="39292" r="3463" t="33594"/>
            <a:stretch/>
          </p:blipFill>
          <p:spPr>
            <a:xfrm>
              <a:off x="1189125" y="2309075"/>
              <a:ext cx="3484275" cy="986725"/>
            </a:xfrm>
            <a:prstGeom prst="rect">
              <a:avLst/>
            </a:prstGeom>
            <a:noFill/>
            <a:ln>
              <a:noFill/>
            </a:ln>
          </p:spPr>
        </p:pic>
        <p:pic>
          <p:nvPicPr>
            <p:cNvPr id="308" name="Google Shape;308;p40"/>
            <p:cNvPicPr preferRelativeResize="0"/>
            <p:nvPr/>
          </p:nvPicPr>
          <p:blipFill rotWithShape="1">
            <a:blip r:embed="rId3">
              <a:alphaModFix/>
            </a:blip>
            <a:srcRect b="61458" l="36117" r="12768" t="0"/>
            <a:stretch/>
          </p:blipFill>
          <p:spPr>
            <a:xfrm>
              <a:off x="1002325" y="1856575"/>
              <a:ext cx="3111000" cy="572700"/>
            </a:xfrm>
            <a:prstGeom prst="rect">
              <a:avLst/>
            </a:prstGeom>
            <a:noFill/>
            <a:ln>
              <a:noFill/>
            </a:ln>
          </p:spPr>
        </p:pic>
      </p:grpSp>
      <p:pic>
        <p:nvPicPr>
          <p:cNvPr id="309" name="Google Shape;309;p40"/>
          <p:cNvPicPr preferRelativeResize="0"/>
          <p:nvPr/>
        </p:nvPicPr>
        <p:blipFill>
          <a:blip r:embed="rId4">
            <a:alphaModFix/>
          </a:blip>
          <a:stretch>
            <a:fillRect/>
          </a:stretch>
        </p:blipFill>
        <p:spPr>
          <a:xfrm>
            <a:off x="5268242" y="2309707"/>
            <a:ext cx="2821645" cy="499092"/>
          </a:xfrm>
          <a:prstGeom prst="rect">
            <a:avLst/>
          </a:prstGeom>
          <a:noFill/>
          <a:ln>
            <a:noFill/>
          </a:ln>
        </p:spPr>
      </p:pic>
      <p:pic>
        <p:nvPicPr>
          <p:cNvPr id="310" name="Google Shape;310;p40"/>
          <p:cNvPicPr preferRelativeResize="0"/>
          <p:nvPr/>
        </p:nvPicPr>
        <p:blipFill rotWithShape="1">
          <a:blip r:embed="rId5">
            <a:alphaModFix/>
          </a:blip>
          <a:srcRect b="0" l="0" r="0" t="4807"/>
          <a:stretch/>
        </p:blipFill>
        <p:spPr>
          <a:xfrm>
            <a:off x="5214850" y="1689450"/>
            <a:ext cx="2928425" cy="360413"/>
          </a:xfrm>
          <a:prstGeom prst="rect">
            <a:avLst/>
          </a:prstGeom>
          <a:noFill/>
          <a:ln>
            <a:noFill/>
          </a:ln>
        </p:spPr>
      </p:pic>
      <p:pic>
        <p:nvPicPr>
          <p:cNvPr id="311" name="Google Shape;311;p40"/>
          <p:cNvPicPr preferRelativeResize="0"/>
          <p:nvPr/>
        </p:nvPicPr>
        <p:blipFill>
          <a:blip r:embed="rId6">
            <a:alphaModFix/>
          </a:blip>
          <a:stretch>
            <a:fillRect/>
          </a:stretch>
        </p:blipFill>
        <p:spPr>
          <a:xfrm>
            <a:off x="5244134" y="3068619"/>
            <a:ext cx="2869857" cy="26643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1"/>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Experimental Setup</a:t>
            </a:r>
            <a:endParaRPr/>
          </a:p>
        </p:txBody>
      </p:sp>
      <p:sp>
        <p:nvSpPr>
          <p:cNvPr id="317" name="Google Shape;317;p41"/>
          <p:cNvSpPr txBox="1"/>
          <p:nvPr>
            <p:ph idx="1" type="body"/>
          </p:nvPr>
        </p:nvSpPr>
        <p:spPr>
          <a:xfrm>
            <a:off x="744675" y="1493275"/>
            <a:ext cx="3593400" cy="30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Dataset - Audio Set (Gemmeke et al, 2017)</a:t>
            </a:r>
            <a:endParaRPr>
              <a:solidFill>
                <a:schemeClr val="dk1"/>
              </a:solidFill>
            </a:endParaRPr>
          </a:p>
          <a:p>
            <a:pPr indent="-317500" lvl="0" marL="457200" rtl="0" algn="l">
              <a:spcBef>
                <a:spcPts val="1600"/>
              </a:spcBef>
              <a:spcAft>
                <a:spcPts val="0"/>
              </a:spcAft>
              <a:buClr>
                <a:schemeClr val="dk1"/>
              </a:buClr>
              <a:buSzPts val="1400"/>
              <a:buChar char="-"/>
            </a:pPr>
            <a:r>
              <a:rPr lang="en">
                <a:solidFill>
                  <a:schemeClr val="dk1"/>
                </a:solidFill>
              </a:rPr>
              <a:t>1.8 million videos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Random subsampling (100k videos)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Video clips - 1 second long</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Audio clips - 2 seconds long</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Video - 16 frames (112x112)</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Audio - spectrogram (100x129)</a:t>
            </a:r>
            <a:endParaRPr>
              <a:solidFill>
                <a:schemeClr val="dk1"/>
              </a:solidFill>
            </a:endParaRPr>
          </a:p>
        </p:txBody>
      </p:sp>
      <p:sp>
        <p:nvSpPr>
          <p:cNvPr id="318" name="Google Shape;318;p41"/>
          <p:cNvSpPr txBox="1"/>
          <p:nvPr>
            <p:ph idx="2" type="body"/>
          </p:nvPr>
        </p:nvSpPr>
        <p:spPr>
          <a:xfrm>
            <a:off x="4805925" y="775500"/>
            <a:ext cx="3593400" cy="359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Downstream Tasks -</a:t>
            </a:r>
            <a:endParaRPr/>
          </a:p>
          <a:p>
            <a:pPr indent="0" lvl="0" marL="0" rtl="0" algn="l">
              <a:spcBef>
                <a:spcPts val="1600"/>
              </a:spcBef>
              <a:spcAft>
                <a:spcPts val="0"/>
              </a:spcAft>
              <a:buNone/>
            </a:pPr>
            <a:r>
              <a:rPr lang="en"/>
              <a:t>Visual Features - </a:t>
            </a:r>
            <a:endParaRPr/>
          </a:p>
          <a:p>
            <a:pPr indent="-317500" lvl="0" marL="457200" rtl="0" algn="l">
              <a:spcBef>
                <a:spcPts val="1600"/>
              </a:spcBef>
              <a:spcAft>
                <a:spcPts val="0"/>
              </a:spcAft>
              <a:buSzPts val="1400"/>
              <a:buChar char="-"/>
            </a:pPr>
            <a:r>
              <a:rPr lang="en"/>
              <a:t>Kinetic Dataset for Action Recognition</a:t>
            </a:r>
            <a:endParaRPr/>
          </a:p>
          <a:p>
            <a:pPr indent="0" lvl="0" marL="0" rtl="0" algn="l">
              <a:spcBef>
                <a:spcPts val="1600"/>
              </a:spcBef>
              <a:spcAft>
                <a:spcPts val="0"/>
              </a:spcAft>
              <a:buNone/>
            </a:pPr>
            <a:r>
              <a:rPr lang="en"/>
              <a:t>Audio Features -</a:t>
            </a:r>
            <a:endParaRPr/>
          </a:p>
          <a:p>
            <a:pPr indent="-317500" lvl="0" marL="457200" rtl="0" algn="l">
              <a:spcBef>
                <a:spcPts val="1600"/>
              </a:spcBef>
              <a:spcAft>
                <a:spcPts val="0"/>
              </a:spcAft>
              <a:buSzPts val="1400"/>
              <a:buChar char="-"/>
            </a:pPr>
            <a:r>
              <a:rPr lang="en"/>
              <a:t>ESC-50 Dataset for Sound Classification</a:t>
            </a:r>
            <a:endParaRPr/>
          </a:p>
        </p:txBody>
      </p:sp>
      <p:sp>
        <p:nvSpPr>
          <p:cNvPr id="319" name="Google Shape;319;p4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20" name="Google Shape;320;p41"/>
          <p:cNvPicPr preferRelativeResize="0"/>
          <p:nvPr/>
        </p:nvPicPr>
        <p:blipFill>
          <a:blip r:embed="rId3">
            <a:alphaModFix/>
          </a:blip>
          <a:stretch>
            <a:fillRect/>
          </a:stretch>
        </p:blipFill>
        <p:spPr>
          <a:xfrm rot="-702388">
            <a:off x="3319477" y="104618"/>
            <a:ext cx="1166972" cy="1377187"/>
          </a:xfrm>
          <a:prstGeom prst="rect">
            <a:avLst/>
          </a:prstGeom>
          <a:noFill/>
          <a:ln>
            <a:noFill/>
          </a:ln>
          <a:effectLst>
            <a:outerShdw blurRad="57150" rotWithShape="0" algn="bl" dir="5400000" dist="19050">
              <a:srgbClr val="000000">
                <a:alpha val="50000"/>
              </a:srgbClr>
            </a:outerShdw>
          </a:effectLst>
        </p:spPr>
      </p:pic>
      <p:sp>
        <p:nvSpPr>
          <p:cNvPr id="321" name="Google Shape;321;p41"/>
          <p:cNvSpPr txBox="1"/>
          <p:nvPr>
            <p:ph idx="4294967295" type="title"/>
          </p:nvPr>
        </p:nvSpPr>
        <p:spPr>
          <a:xfrm rot="-702816">
            <a:off x="3322209" y="425551"/>
            <a:ext cx="1269334" cy="1018081"/>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Anonymous Pro"/>
                <a:ea typeface="Anonymous Pro"/>
                <a:cs typeface="Anonymous Pro"/>
                <a:sym typeface="Anonymous Pro"/>
              </a:rPr>
              <a:t>Audioset is an audio event dataset, which consists of human-annotated 10-second video clips</a:t>
            </a:r>
            <a:endParaRPr sz="900">
              <a:solidFill>
                <a:schemeClr val="dk2"/>
              </a:solidFill>
              <a:latin typeface="Anonymous Pro"/>
              <a:ea typeface="Anonymous Pro"/>
              <a:cs typeface="Anonymous Pro"/>
              <a:sym typeface="Anonymous Pro"/>
            </a:endParaRPr>
          </a:p>
          <a:p>
            <a:pPr indent="0" lvl="0" marL="0" rtl="0" algn="ctr">
              <a:spcBef>
                <a:spcPts val="0"/>
              </a:spcBef>
              <a:spcAft>
                <a:spcPts val="0"/>
              </a:spcAft>
              <a:buNone/>
            </a:pPr>
            <a:r>
              <a:t/>
            </a:r>
            <a:endParaRPr sz="900">
              <a:solidFill>
                <a:schemeClr val="dk2"/>
              </a:solidFill>
              <a:latin typeface="Anonymous Pro"/>
              <a:ea typeface="Anonymous Pro"/>
              <a:cs typeface="Anonymous Pro"/>
              <a:sym typeface="Anonymous Pro"/>
            </a:endParaRPr>
          </a:p>
          <a:p>
            <a:pPr indent="0" lvl="0" marL="0" rtl="0" algn="ctr">
              <a:spcBef>
                <a:spcPts val="0"/>
              </a:spcBef>
              <a:spcAft>
                <a:spcPts val="0"/>
              </a:spcAft>
              <a:buNone/>
            </a:pPr>
            <a:r>
              <a:t/>
            </a:r>
            <a:endParaRPr sz="900">
              <a:solidFill>
                <a:schemeClr val="dk2"/>
              </a:solidFill>
              <a:latin typeface="Anonymous Pro"/>
              <a:ea typeface="Anonymous Pro"/>
              <a:cs typeface="Anonymous Pro"/>
              <a:sym typeface="Anonymous Pro"/>
            </a:endParaRPr>
          </a:p>
        </p:txBody>
      </p:sp>
      <p:grpSp>
        <p:nvGrpSpPr>
          <p:cNvPr id="322" name="Google Shape;322;p41"/>
          <p:cNvGrpSpPr/>
          <p:nvPr/>
        </p:nvGrpSpPr>
        <p:grpSpPr>
          <a:xfrm>
            <a:off x="3403254" y="235820"/>
            <a:ext cx="213829" cy="343631"/>
            <a:chOff x="1312450" y="4093350"/>
            <a:chExt cx="685350" cy="1090200"/>
          </a:xfrm>
        </p:grpSpPr>
        <p:sp>
          <p:nvSpPr>
            <p:cNvPr id="323" name="Google Shape;323;p41"/>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1"/>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1"/>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2"/>
          <p:cNvSpPr txBox="1"/>
          <p:nvPr>
            <p:ph type="title"/>
          </p:nvPr>
        </p:nvSpPr>
        <p:spPr>
          <a:xfrm>
            <a:off x="1065650" y="711175"/>
            <a:ext cx="7075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Within-modal vs cross-modal supervision</a:t>
            </a:r>
            <a:endParaRPr/>
          </a:p>
          <a:p>
            <a:pPr indent="0" lvl="0" marL="0" rtl="0" algn="ctr">
              <a:spcBef>
                <a:spcPts val="0"/>
              </a:spcBef>
              <a:spcAft>
                <a:spcPts val="0"/>
              </a:spcAft>
              <a:buNone/>
            </a:pPr>
            <a:r>
              <a:t/>
            </a:r>
            <a:endParaRPr/>
          </a:p>
        </p:txBody>
      </p:sp>
      <p:pic>
        <p:nvPicPr>
          <p:cNvPr id="332" name="Google Shape;332;p42"/>
          <p:cNvPicPr preferRelativeResize="0"/>
          <p:nvPr/>
        </p:nvPicPr>
        <p:blipFill>
          <a:blip r:embed="rId3">
            <a:alphaModFix/>
          </a:blip>
          <a:stretch>
            <a:fillRect/>
          </a:stretch>
        </p:blipFill>
        <p:spPr>
          <a:xfrm>
            <a:off x="1960188" y="1200413"/>
            <a:ext cx="5920974" cy="2742675"/>
          </a:xfrm>
          <a:prstGeom prst="rect">
            <a:avLst/>
          </a:prstGeom>
          <a:noFill/>
          <a:ln>
            <a:noFill/>
          </a:ln>
        </p:spPr>
      </p:pic>
      <p:pic>
        <p:nvPicPr>
          <p:cNvPr id="333" name="Google Shape;333;p42"/>
          <p:cNvPicPr preferRelativeResize="0"/>
          <p:nvPr/>
        </p:nvPicPr>
        <p:blipFill rotWithShape="1">
          <a:blip r:embed="rId4">
            <a:alphaModFix/>
          </a:blip>
          <a:srcRect b="63351" l="0" r="0" t="0"/>
          <a:stretch/>
        </p:blipFill>
        <p:spPr>
          <a:xfrm>
            <a:off x="1196287" y="3869749"/>
            <a:ext cx="4086475" cy="403901"/>
          </a:xfrm>
          <a:prstGeom prst="rect">
            <a:avLst/>
          </a:prstGeom>
          <a:noFill/>
          <a:ln>
            <a:noFill/>
          </a:ln>
        </p:spPr>
      </p:pic>
      <p:pic>
        <p:nvPicPr>
          <p:cNvPr id="334" name="Google Shape;334;p42"/>
          <p:cNvPicPr preferRelativeResize="0"/>
          <p:nvPr/>
        </p:nvPicPr>
        <p:blipFill rotWithShape="1">
          <a:blip r:embed="rId4">
            <a:alphaModFix/>
          </a:blip>
          <a:srcRect b="31675" l="0" r="0" t="31675"/>
          <a:stretch/>
        </p:blipFill>
        <p:spPr>
          <a:xfrm>
            <a:off x="1267350" y="4417400"/>
            <a:ext cx="4086455" cy="403900"/>
          </a:xfrm>
          <a:prstGeom prst="rect">
            <a:avLst/>
          </a:prstGeom>
          <a:noFill/>
          <a:ln>
            <a:noFill/>
          </a:ln>
        </p:spPr>
      </p:pic>
      <p:pic>
        <p:nvPicPr>
          <p:cNvPr id="335" name="Google Shape;335;p42"/>
          <p:cNvPicPr preferRelativeResize="0"/>
          <p:nvPr/>
        </p:nvPicPr>
        <p:blipFill rotWithShape="1">
          <a:blip r:embed="rId4">
            <a:alphaModFix/>
          </a:blip>
          <a:srcRect b="5508" l="0" r="0" t="57842"/>
          <a:stretch/>
        </p:blipFill>
        <p:spPr>
          <a:xfrm>
            <a:off x="4474996" y="4141375"/>
            <a:ext cx="4086455" cy="403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3"/>
          <p:cNvSpPr txBox="1"/>
          <p:nvPr>
            <p:ph type="title"/>
          </p:nvPr>
        </p:nvSpPr>
        <p:spPr>
          <a:xfrm>
            <a:off x="497300" y="711175"/>
            <a:ext cx="4063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 vs within-modal instance discrimination</a:t>
            </a:r>
            <a:endParaRPr/>
          </a:p>
        </p:txBody>
      </p:sp>
      <p:sp>
        <p:nvSpPr>
          <p:cNvPr id="341" name="Google Shape;341;p43"/>
          <p:cNvSpPr txBox="1"/>
          <p:nvPr>
            <p:ph idx="2" type="body"/>
          </p:nvPr>
        </p:nvSpPr>
        <p:spPr>
          <a:xfrm>
            <a:off x="4805925" y="775500"/>
            <a:ext cx="3593400" cy="3598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Self-AVID uses within-modality instance discrimination</a:t>
            </a:r>
            <a:endParaRPr/>
          </a:p>
          <a:p>
            <a:pPr indent="-317500" lvl="0" marL="457200" rtl="0" algn="l">
              <a:spcBef>
                <a:spcPts val="0"/>
              </a:spcBef>
              <a:spcAft>
                <a:spcPts val="0"/>
              </a:spcAft>
              <a:buSzPts val="1400"/>
              <a:buChar char="-"/>
            </a:pPr>
            <a:r>
              <a:rPr lang="en"/>
              <a:t>Joint AVID also performs worse than Cross-AVID</a:t>
            </a:r>
            <a:endParaRPr/>
          </a:p>
          <a:p>
            <a:pPr indent="0" lvl="0" marL="0" rtl="0" algn="l">
              <a:spcBef>
                <a:spcPts val="1600"/>
              </a:spcBef>
              <a:spcAft>
                <a:spcPts val="0"/>
              </a:spcAft>
              <a:buNone/>
            </a:pPr>
            <a:r>
              <a:t/>
            </a:r>
            <a:endParaRPr/>
          </a:p>
          <a:p>
            <a:pPr indent="-317500" lvl="0" marL="457200" rtl="0" algn="l">
              <a:spcBef>
                <a:spcPts val="1600"/>
              </a:spcBef>
              <a:spcAft>
                <a:spcPts val="0"/>
              </a:spcAft>
              <a:buSzPts val="1400"/>
              <a:buChar char="-"/>
            </a:pPr>
            <a:r>
              <a:rPr lang="en"/>
              <a:t>Naive use of within-modality instance discrimination for AV representations is not enough</a:t>
            </a:r>
            <a:endParaRPr/>
          </a:p>
        </p:txBody>
      </p:sp>
      <p:sp>
        <p:nvSpPr>
          <p:cNvPr id="342" name="Google Shape;342;p4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43" name="Google Shape;343;p43"/>
          <p:cNvPicPr preferRelativeResize="0"/>
          <p:nvPr/>
        </p:nvPicPr>
        <p:blipFill>
          <a:blip r:embed="rId3">
            <a:alphaModFix/>
          </a:blip>
          <a:stretch>
            <a:fillRect/>
          </a:stretch>
        </p:blipFill>
        <p:spPr>
          <a:xfrm>
            <a:off x="662107" y="1747325"/>
            <a:ext cx="3733874" cy="1242775"/>
          </a:xfrm>
          <a:prstGeom prst="rect">
            <a:avLst/>
          </a:prstGeom>
          <a:noFill/>
          <a:ln>
            <a:noFill/>
          </a:ln>
        </p:spPr>
      </p:pic>
      <p:pic>
        <p:nvPicPr>
          <p:cNvPr id="344" name="Google Shape;344;p43"/>
          <p:cNvPicPr preferRelativeResize="0"/>
          <p:nvPr/>
        </p:nvPicPr>
        <p:blipFill>
          <a:blip r:embed="rId4">
            <a:alphaModFix/>
          </a:blip>
          <a:stretch>
            <a:fillRect/>
          </a:stretch>
        </p:blipFill>
        <p:spPr>
          <a:xfrm>
            <a:off x="662100" y="3102925"/>
            <a:ext cx="3733875" cy="117131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4"/>
          <p:cNvSpPr txBox="1"/>
          <p:nvPr>
            <p:ph idx="6" type="title"/>
          </p:nvPr>
        </p:nvSpPr>
        <p:spPr>
          <a:xfrm>
            <a:off x="874150" y="1465750"/>
            <a:ext cx="359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
            </a:r>
            <a:r>
              <a:rPr lang="en"/>
              <a:t>imitations of </a:t>
            </a:r>
            <a:endParaRPr/>
          </a:p>
          <a:p>
            <a:pPr indent="0" lvl="0" marL="0" rtl="0" algn="l">
              <a:spcBef>
                <a:spcPts val="0"/>
              </a:spcBef>
              <a:spcAft>
                <a:spcPts val="0"/>
              </a:spcAft>
              <a:buNone/>
            </a:pPr>
            <a:r>
              <a:rPr lang="en"/>
              <a:t>Cross-AVID</a:t>
            </a:r>
            <a:endParaRPr/>
          </a:p>
        </p:txBody>
      </p:sp>
      <p:sp>
        <p:nvSpPr>
          <p:cNvPr id="350" name="Google Shape;350;p44"/>
          <p:cNvSpPr txBox="1"/>
          <p:nvPr>
            <p:ph type="title"/>
          </p:nvPr>
        </p:nvSpPr>
        <p:spPr>
          <a:xfrm>
            <a:off x="1744201" y="2766200"/>
            <a:ext cx="25503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Limited to instances</a:t>
            </a:r>
            <a:endParaRPr/>
          </a:p>
        </p:txBody>
      </p:sp>
      <p:sp>
        <p:nvSpPr>
          <p:cNvPr id="351" name="Google Shape;351;p44"/>
          <p:cNvSpPr txBox="1"/>
          <p:nvPr>
            <p:ph idx="1" type="subTitle"/>
          </p:nvPr>
        </p:nvSpPr>
        <p:spPr>
          <a:xfrm>
            <a:off x="1773625" y="3127150"/>
            <a:ext cx="281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Instance discrimination does not account for interactions between instances.</a:t>
            </a:r>
            <a:endParaRPr sz="1400"/>
          </a:p>
          <a:p>
            <a:pPr indent="0" lvl="0" marL="0" rtl="0" algn="l">
              <a:spcBef>
                <a:spcPts val="0"/>
              </a:spcBef>
              <a:spcAft>
                <a:spcPts val="0"/>
              </a:spcAft>
              <a:buClr>
                <a:schemeClr val="dk1"/>
              </a:buClr>
              <a:buSzPts val="1100"/>
              <a:buFont typeface="Arial"/>
              <a:buNone/>
            </a:pPr>
            <a:r>
              <a:t/>
            </a:r>
            <a:endParaRPr sz="1400"/>
          </a:p>
        </p:txBody>
      </p:sp>
      <p:sp>
        <p:nvSpPr>
          <p:cNvPr id="352" name="Google Shape;352;p44"/>
          <p:cNvSpPr txBox="1"/>
          <p:nvPr>
            <p:ph idx="2" type="title"/>
          </p:nvPr>
        </p:nvSpPr>
        <p:spPr>
          <a:xfrm>
            <a:off x="5684175" y="1205450"/>
            <a:ext cx="30318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False negative sampling</a:t>
            </a:r>
            <a:endParaRPr/>
          </a:p>
        </p:txBody>
      </p:sp>
      <p:sp>
        <p:nvSpPr>
          <p:cNvPr id="353" name="Google Shape;353;p44"/>
          <p:cNvSpPr txBox="1"/>
          <p:nvPr>
            <p:ph idx="3" type="subTitle"/>
          </p:nvPr>
        </p:nvSpPr>
        <p:spPr>
          <a:xfrm>
            <a:off x="5707700" y="1566400"/>
            <a:ext cx="2885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Negative set may include instances semantically related to the current instance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354" name="Google Shape;354;p44"/>
          <p:cNvSpPr txBox="1"/>
          <p:nvPr>
            <p:ph idx="4" type="title"/>
          </p:nvPr>
        </p:nvSpPr>
        <p:spPr>
          <a:xfrm>
            <a:off x="5644252" y="2988825"/>
            <a:ext cx="30318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 within-modality calibration</a:t>
            </a:r>
            <a:endParaRPr/>
          </a:p>
        </p:txBody>
      </p:sp>
      <p:sp>
        <p:nvSpPr>
          <p:cNvPr id="355" name="Google Shape;355;p44"/>
          <p:cNvSpPr txBox="1"/>
          <p:nvPr>
            <p:ph idx="5" type="subTitle"/>
          </p:nvPr>
        </p:nvSpPr>
        <p:spPr>
          <a:xfrm>
            <a:off x="5707700" y="3349775"/>
            <a:ext cx="281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Cross-AVID loss</a:t>
            </a:r>
            <a:endParaRPr sz="1400"/>
          </a:p>
          <a:p>
            <a:pPr indent="0" lvl="0" marL="0" rtl="0" algn="l">
              <a:spcBef>
                <a:spcPts val="0"/>
              </a:spcBef>
              <a:spcAft>
                <a:spcPts val="0"/>
              </a:spcAft>
              <a:buNone/>
            </a:pPr>
            <a:r>
              <a:rPr lang="en" sz="1400"/>
              <a:t>does not directly optimize for visual similarity.</a:t>
            </a:r>
            <a:endParaRPr sz="1400"/>
          </a:p>
          <a:p>
            <a:pPr indent="0" lvl="0" marL="0" rtl="0" algn="l">
              <a:spcBef>
                <a:spcPts val="0"/>
              </a:spcBef>
              <a:spcAft>
                <a:spcPts val="0"/>
              </a:spcAft>
              <a:buClr>
                <a:schemeClr val="dk1"/>
              </a:buClr>
              <a:buSzPts val="1100"/>
              <a:buFont typeface="Arial"/>
              <a:buNone/>
            </a:pPr>
            <a:r>
              <a:t/>
            </a:r>
            <a:endParaRPr sz="1400"/>
          </a:p>
        </p:txBody>
      </p:sp>
      <p:grpSp>
        <p:nvGrpSpPr>
          <p:cNvPr id="356" name="Google Shape;356;p44"/>
          <p:cNvGrpSpPr/>
          <p:nvPr/>
        </p:nvGrpSpPr>
        <p:grpSpPr>
          <a:xfrm>
            <a:off x="1022577" y="2911433"/>
            <a:ext cx="611754" cy="643200"/>
            <a:chOff x="1183375" y="2536600"/>
            <a:chExt cx="1060600" cy="1114925"/>
          </a:xfrm>
        </p:grpSpPr>
        <p:sp>
          <p:nvSpPr>
            <p:cNvPr id="357" name="Google Shape;357;p44"/>
            <p:cNvSpPr/>
            <p:nvPr/>
          </p:nvSpPr>
          <p:spPr>
            <a:xfrm>
              <a:off x="1393275" y="2759625"/>
              <a:ext cx="850700" cy="891900"/>
            </a:xfrm>
            <a:custGeom>
              <a:rect b="b" l="l" r="r" t="t"/>
              <a:pathLst>
                <a:path extrusionOk="0" h="35676" w="34028">
                  <a:moveTo>
                    <a:pt x="7050" y="3261"/>
                  </a:moveTo>
                  <a:cubicBezTo>
                    <a:pt x="5550" y="4510"/>
                    <a:pt x="4275" y="6086"/>
                    <a:pt x="3456" y="7646"/>
                  </a:cubicBezTo>
                  <a:cubicBezTo>
                    <a:pt x="1581" y="11215"/>
                    <a:pt x="2769" y="16037"/>
                    <a:pt x="5426" y="19346"/>
                  </a:cubicBezTo>
                  <a:cubicBezTo>
                    <a:pt x="5373" y="19294"/>
                    <a:pt x="5318" y="19243"/>
                    <a:pt x="5266" y="19190"/>
                  </a:cubicBezTo>
                  <a:cubicBezTo>
                    <a:pt x="3529" y="17393"/>
                    <a:pt x="2597" y="14904"/>
                    <a:pt x="2490" y="12427"/>
                  </a:cubicBezTo>
                  <a:cubicBezTo>
                    <a:pt x="2328" y="8626"/>
                    <a:pt x="4066" y="5198"/>
                    <a:pt x="7050" y="3261"/>
                  </a:cubicBezTo>
                  <a:close/>
                  <a:moveTo>
                    <a:pt x="12872" y="1594"/>
                  </a:moveTo>
                  <a:cubicBezTo>
                    <a:pt x="17362" y="1594"/>
                    <a:pt x="21289" y="4320"/>
                    <a:pt x="23215" y="8558"/>
                  </a:cubicBezTo>
                  <a:cubicBezTo>
                    <a:pt x="24531" y="11450"/>
                    <a:pt x="24911" y="14570"/>
                    <a:pt x="25312" y="17686"/>
                  </a:cubicBezTo>
                  <a:cubicBezTo>
                    <a:pt x="25632" y="20187"/>
                    <a:pt x="26126" y="22619"/>
                    <a:pt x="27636" y="24638"/>
                  </a:cubicBezTo>
                  <a:cubicBezTo>
                    <a:pt x="27210" y="25057"/>
                    <a:pt x="26813" y="25609"/>
                    <a:pt x="26440" y="26086"/>
                  </a:cubicBezTo>
                  <a:cubicBezTo>
                    <a:pt x="24902" y="23863"/>
                    <a:pt x="23078" y="21809"/>
                    <a:pt x="21412" y="19679"/>
                  </a:cubicBezTo>
                  <a:cubicBezTo>
                    <a:pt x="19699" y="17487"/>
                    <a:pt x="18109" y="14675"/>
                    <a:pt x="15926" y="12927"/>
                  </a:cubicBezTo>
                  <a:cubicBezTo>
                    <a:pt x="15858" y="12873"/>
                    <a:pt x="15784" y="12849"/>
                    <a:pt x="15714" y="12849"/>
                  </a:cubicBezTo>
                  <a:cubicBezTo>
                    <a:pt x="15506" y="12849"/>
                    <a:pt x="15331" y="13055"/>
                    <a:pt x="15448" y="13295"/>
                  </a:cubicBezTo>
                  <a:cubicBezTo>
                    <a:pt x="16616" y="15684"/>
                    <a:pt x="18827" y="17675"/>
                    <a:pt x="20505" y="19712"/>
                  </a:cubicBezTo>
                  <a:cubicBezTo>
                    <a:pt x="22338" y="21940"/>
                    <a:pt x="24054" y="24326"/>
                    <a:pt x="26013" y="26442"/>
                  </a:cubicBezTo>
                  <a:cubicBezTo>
                    <a:pt x="26037" y="26468"/>
                    <a:pt x="26065" y="26488"/>
                    <a:pt x="26097" y="26503"/>
                  </a:cubicBezTo>
                  <a:lnTo>
                    <a:pt x="26096" y="26504"/>
                  </a:lnTo>
                  <a:cubicBezTo>
                    <a:pt x="25736" y="26915"/>
                    <a:pt x="25293" y="27348"/>
                    <a:pt x="24854" y="27802"/>
                  </a:cubicBezTo>
                  <a:cubicBezTo>
                    <a:pt x="24840" y="27734"/>
                    <a:pt x="24803" y="27675"/>
                    <a:pt x="24747" y="27632"/>
                  </a:cubicBezTo>
                  <a:cubicBezTo>
                    <a:pt x="23632" y="26743"/>
                    <a:pt x="22473" y="25958"/>
                    <a:pt x="21485" y="24915"/>
                  </a:cubicBezTo>
                  <a:cubicBezTo>
                    <a:pt x="20557" y="23934"/>
                    <a:pt x="19757" y="22841"/>
                    <a:pt x="18913" y="21790"/>
                  </a:cubicBezTo>
                  <a:cubicBezTo>
                    <a:pt x="17213" y="19678"/>
                    <a:pt x="15464" y="17264"/>
                    <a:pt x="13199" y="15723"/>
                  </a:cubicBezTo>
                  <a:cubicBezTo>
                    <a:pt x="13148" y="15688"/>
                    <a:pt x="13091" y="15673"/>
                    <a:pt x="13036" y="15673"/>
                  </a:cubicBezTo>
                  <a:cubicBezTo>
                    <a:pt x="12787" y="15673"/>
                    <a:pt x="12543" y="15976"/>
                    <a:pt x="12717" y="16206"/>
                  </a:cubicBezTo>
                  <a:cubicBezTo>
                    <a:pt x="14441" y="18486"/>
                    <a:pt x="16715" y="20352"/>
                    <a:pt x="18522" y="22581"/>
                  </a:cubicBezTo>
                  <a:cubicBezTo>
                    <a:pt x="20195" y="24645"/>
                    <a:pt x="21902" y="26941"/>
                    <a:pt x="24320" y="28186"/>
                  </a:cubicBezTo>
                  <a:cubicBezTo>
                    <a:pt x="24364" y="28208"/>
                    <a:pt x="24412" y="28221"/>
                    <a:pt x="24461" y="28221"/>
                  </a:cubicBezTo>
                  <a:cubicBezTo>
                    <a:pt x="24065" y="28658"/>
                    <a:pt x="23695" y="29112"/>
                    <a:pt x="23428" y="29587"/>
                  </a:cubicBezTo>
                  <a:cubicBezTo>
                    <a:pt x="21392" y="26023"/>
                    <a:pt x="16324" y="24531"/>
                    <a:pt x="12758" y="23278"/>
                  </a:cubicBezTo>
                  <a:cubicBezTo>
                    <a:pt x="11285" y="22760"/>
                    <a:pt x="9776" y="22205"/>
                    <a:pt x="8379" y="21462"/>
                  </a:cubicBezTo>
                  <a:cubicBezTo>
                    <a:pt x="4075" y="18540"/>
                    <a:pt x="1276" y="12017"/>
                    <a:pt x="4103" y="7401"/>
                  </a:cubicBezTo>
                  <a:cubicBezTo>
                    <a:pt x="5380" y="5314"/>
                    <a:pt x="7446" y="3169"/>
                    <a:pt x="9759" y="2031"/>
                  </a:cubicBezTo>
                  <a:cubicBezTo>
                    <a:pt x="10018" y="1957"/>
                    <a:pt x="10281" y="1890"/>
                    <a:pt x="10551" y="1834"/>
                  </a:cubicBezTo>
                  <a:cubicBezTo>
                    <a:pt x="11336" y="1672"/>
                    <a:pt x="12112" y="1594"/>
                    <a:pt x="12872" y="1594"/>
                  </a:cubicBezTo>
                  <a:close/>
                  <a:moveTo>
                    <a:pt x="29133" y="26040"/>
                  </a:moveTo>
                  <a:cubicBezTo>
                    <a:pt x="29564" y="26323"/>
                    <a:pt x="29961" y="26654"/>
                    <a:pt x="30318" y="27026"/>
                  </a:cubicBezTo>
                  <a:cubicBezTo>
                    <a:pt x="29283" y="27507"/>
                    <a:pt x="28326" y="28252"/>
                    <a:pt x="27387" y="28869"/>
                  </a:cubicBezTo>
                  <a:cubicBezTo>
                    <a:pt x="26859" y="29217"/>
                    <a:pt x="26292" y="29555"/>
                    <a:pt x="25748" y="29924"/>
                  </a:cubicBezTo>
                  <a:cubicBezTo>
                    <a:pt x="26169" y="29433"/>
                    <a:pt x="26578" y="28931"/>
                    <a:pt x="26993" y="28463"/>
                  </a:cubicBezTo>
                  <a:cubicBezTo>
                    <a:pt x="27709" y="27658"/>
                    <a:pt x="28423" y="26849"/>
                    <a:pt x="29133" y="26040"/>
                  </a:cubicBezTo>
                  <a:close/>
                  <a:moveTo>
                    <a:pt x="28241" y="25335"/>
                  </a:moveTo>
                  <a:cubicBezTo>
                    <a:pt x="28315" y="25383"/>
                    <a:pt x="28401" y="25413"/>
                    <a:pt x="28490" y="25419"/>
                  </a:cubicBezTo>
                  <a:cubicBezTo>
                    <a:pt x="28464" y="25502"/>
                    <a:pt x="28470" y="25592"/>
                    <a:pt x="28527" y="25664"/>
                  </a:cubicBezTo>
                  <a:cubicBezTo>
                    <a:pt x="27790" y="26500"/>
                    <a:pt x="27057" y="27339"/>
                    <a:pt x="26325" y="28180"/>
                  </a:cubicBezTo>
                  <a:cubicBezTo>
                    <a:pt x="25623" y="28987"/>
                    <a:pt x="24828" y="29774"/>
                    <a:pt x="24179" y="30643"/>
                  </a:cubicBezTo>
                  <a:cubicBezTo>
                    <a:pt x="24054" y="30542"/>
                    <a:pt x="23927" y="30447"/>
                    <a:pt x="23798" y="30352"/>
                  </a:cubicBezTo>
                  <a:lnTo>
                    <a:pt x="23797" y="30352"/>
                  </a:lnTo>
                  <a:cubicBezTo>
                    <a:pt x="23778" y="30306"/>
                    <a:pt x="23761" y="30258"/>
                    <a:pt x="23740" y="30212"/>
                  </a:cubicBezTo>
                  <a:cubicBezTo>
                    <a:pt x="24654" y="29614"/>
                    <a:pt x="25367" y="28535"/>
                    <a:pt x="26069" y="27753"/>
                  </a:cubicBezTo>
                  <a:lnTo>
                    <a:pt x="27428" y="26241"/>
                  </a:lnTo>
                  <a:cubicBezTo>
                    <a:pt x="27630" y="26017"/>
                    <a:pt x="27830" y="25793"/>
                    <a:pt x="28032" y="25569"/>
                  </a:cubicBezTo>
                  <a:cubicBezTo>
                    <a:pt x="28101" y="25491"/>
                    <a:pt x="28172" y="25413"/>
                    <a:pt x="28241" y="25335"/>
                  </a:cubicBezTo>
                  <a:close/>
                  <a:moveTo>
                    <a:pt x="30826" y="27651"/>
                  </a:moveTo>
                  <a:cubicBezTo>
                    <a:pt x="30961" y="27858"/>
                    <a:pt x="31094" y="28068"/>
                    <a:pt x="31226" y="28280"/>
                  </a:cubicBezTo>
                  <a:cubicBezTo>
                    <a:pt x="30178" y="28962"/>
                    <a:pt x="29152" y="29677"/>
                    <a:pt x="28117" y="30379"/>
                  </a:cubicBezTo>
                  <a:cubicBezTo>
                    <a:pt x="27342" y="30905"/>
                    <a:pt x="26523" y="31406"/>
                    <a:pt x="25798" y="32010"/>
                  </a:cubicBezTo>
                  <a:cubicBezTo>
                    <a:pt x="25513" y="31764"/>
                    <a:pt x="25227" y="31514"/>
                    <a:pt x="24937" y="31265"/>
                  </a:cubicBezTo>
                  <a:cubicBezTo>
                    <a:pt x="25953" y="30849"/>
                    <a:pt x="26898" y="30175"/>
                    <a:pt x="27818" y="29608"/>
                  </a:cubicBezTo>
                  <a:cubicBezTo>
                    <a:pt x="28809" y="28997"/>
                    <a:pt x="29939" y="28426"/>
                    <a:pt x="30826" y="27651"/>
                  </a:cubicBezTo>
                  <a:close/>
                  <a:moveTo>
                    <a:pt x="31618" y="29042"/>
                  </a:moveTo>
                  <a:cubicBezTo>
                    <a:pt x="31638" y="29052"/>
                    <a:pt x="31652" y="29066"/>
                    <a:pt x="31674" y="29073"/>
                  </a:cubicBezTo>
                  <a:lnTo>
                    <a:pt x="31696" y="29078"/>
                  </a:lnTo>
                  <a:cubicBezTo>
                    <a:pt x="31983" y="29745"/>
                    <a:pt x="32137" y="30443"/>
                    <a:pt x="32111" y="31120"/>
                  </a:cubicBezTo>
                  <a:cubicBezTo>
                    <a:pt x="31133" y="31435"/>
                    <a:pt x="30224" y="31985"/>
                    <a:pt x="29308" y="32447"/>
                  </a:cubicBezTo>
                  <a:cubicBezTo>
                    <a:pt x="28689" y="32760"/>
                    <a:pt x="28039" y="33048"/>
                    <a:pt x="27443" y="33412"/>
                  </a:cubicBezTo>
                  <a:cubicBezTo>
                    <a:pt x="27080" y="33118"/>
                    <a:pt x="26731" y="32805"/>
                    <a:pt x="26382" y="32506"/>
                  </a:cubicBezTo>
                  <a:lnTo>
                    <a:pt x="26381" y="32505"/>
                  </a:lnTo>
                  <a:cubicBezTo>
                    <a:pt x="27135" y="32098"/>
                    <a:pt x="27845" y="31602"/>
                    <a:pt x="28563" y="31140"/>
                  </a:cubicBezTo>
                  <a:lnTo>
                    <a:pt x="30290" y="30028"/>
                  </a:lnTo>
                  <a:lnTo>
                    <a:pt x="31154" y="29471"/>
                  </a:lnTo>
                  <a:cubicBezTo>
                    <a:pt x="31460" y="29395"/>
                    <a:pt x="31612" y="29252"/>
                    <a:pt x="31618" y="29042"/>
                  </a:cubicBezTo>
                  <a:close/>
                  <a:moveTo>
                    <a:pt x="31974" y="31968"/>
                  </a:moveTo>
                  <a:lnTo>
                    <a:pt x="31974" y="31968"/>
                  </a:lnTo>
                  <a:cubicBezTo>
                    <a:pt x="31753" y="32724"/>
                    <a:pt x="31259" y="33426"/>
                    <a:pt x="30408" y="33994"/>
                  </a:cubicBezTo>
                  <a:lnTo>
                    <a:pt x="30407" y="33994"/>
                  </a:lnTo>
                  <a:cubicBezTo>
                    <a:pt x="30206" y="34129"/>
                    <a:pt x="30130" y="34322"/>
                    <a:pt x="30138" y="34510"/>
                  </a:cubicBezTo>
                  <a:cubicBezTo>
                    <a:pt x="30126" y="34519"/>
                    <a:pt x="30113" y="34524"/>
                    <a:pt x="30101" y="34531"/>
                  </a:cubicBezTo>
                  <a:cubicBezTo>
                    <a:pt x="30027" y="34539"/>
                    <a:pt x="29951" y="34542"/>
                    <a:pt x="29875" y="34542"/>
                  </a:cubicBezTo>
                  <a:cubicBezTo>
                    <a:pt x="29405" y="34542"/>
                    <a:pt x="28908" y="34400"/>
                    <a:pt x="28479" y="34150"/>
                  </a:cubicBezTo>
                  <a:cubicBezTo>
                    <a:pt x="28329" y="34062"/>
                    <a:pt x="28182" y="33964"/>
                    <a:pt x="28037" y="33864"/>
                  </a:cubicBezTo>
                  <a:cubicBezTo>
                    <a:pt x="28528" y="33651"/>
                    <a:pt x="29005" y="33399"/>
                    <a:pt x="29482" y="33172"/>
                  </a:cubicBezTo>
                  <a:cubicBezTo>
                    <a:pt x="30302" y="32784"/>
                    <a:pt x="31186" y="32436"/>
                    <a:pt x="31974" y="31968"/>
                  </a:cubicBezTo>
                  <a:close/>
                  <a:moveTo>
                    <a:pt x="12895" y="1"/>
                  </a:moveTo>
                  <a:cubicBezTo>
                    <a:pt x="12461" y="1"/>
                    <a:pt x="12022" y="23"/>
                    <a:pt x="11577" y="68"/>
                  </a:cubicBezTo>
                  <a:cubicBezTo>
                    <a:pt x="6648" y="567"/>
                    <a:pt x="2492" y="3825"/>
                    <a:pt x="1243" y="8687"/>
                  </a:cubicBezTo>
                  <a:cubicBezTo>
                    <a:pt x="0" y="13524"/>
                    <a:pt x="1648" y="18791"/>
                    <a:pt x="5726" y="21751"/>
                  </a:cubicBezTo>
                  <a:cubicBezTo>
                    <a:pt x="8537" y="23793"/>
                    <a:pt x="11959" y="24684"/>
                    <a:pt x="15175" y="25869"/>
                  </a:cubicBezTo>
                  <a:cubicBezTo>
                    <a:pt x="18563" y="27118"/>
                    <a:pt x="21162" y="28844"/>
                    <a:pt x="23541" y="31551"/>
                  </a:cubicBezTo>
                  <a:cubicBezTo>
                    <a:pt x="23593" y="31612"/>
                    <a:pt x="23668" y="31649"/>
                    <a:pt x="23749" y="31651"/>
                  </a:cubicBezTo>
                  <a:cubicBezTo>
                    <a:pt x="23773" y="31666"/>
                    <a:pt x="23801" y="31677"/>
                    <a:pt x="23829" y="31683"/>
                  </a:cubicBezTo>
                  <a:cubicBezTo>
                    <a:pt x="25011" y="33438"/>
                    <a:pt x="27308" y="35675"/>
                    <a:pt x="29358" y="35675"/>
                  </a:cubicBezTo>
                  <a:cubicBezTo>
                    <a:pt x="29938" y="35675"/>
                    <a:pt x="30499" y="35496"/>
                    <a:pt x="31008" y="35077"/>
                  </a:cubicBezTo>
                  <a:cubicBezTo>
                    <a:pt x="31069" y="35053"/>
                    <a:pt x="31125" y="35026"/>
                    <a:pt x="31181" y="34999"/>
                  </a:cubicBezTo>
                  <a:cubicBezTo>
                    <a:pt x="31335" y="35056"/>
                    <a:pt x="31499" y="35085"/>
                    <a:pt x="31664" y="35085"/>
                  </a:cubicBezTo>
                  <a:cubicBezTo>
                    <a:pt x="31927" y="35085"/>
                    <a:pt x="32189" y="35011"/>
                    <a:pt x="32405" y="34855"/>
                  </a:cubicBezTo>
                  <a:cubicBezTo>
                    <a:pt x="32740" y="34614"/>
                    <a:pt x="32909" y="34198"/>
                    <a:pt x="32910" y="33794"/>
                  </a:cubicBezTo>
                  <a:cubicBezTo>
                    <a:pt x="32912" y="33593"/>
                    <a:pt x="32865" y="33350"/>
                    <a:pt x="32759" y="33155"/>
                  </a:cubicBezTo>
                  <a:cubicBezTo>
                    <a:pt x="34028" y="30698"/>
                    <a:pt x="32829" y="27368"/>
                    <a:pt x="30389" y="25854"/>
                  </a:cubicBezTo>
                  <a:cubicBezTo>
                    <a:pt x="30210" y="25648"/>
                    <a:pt x="30019" y="25444"/>
                    <a:pt x="29815" y="25267"/>
                  </a:cubicBezTo>
                  <a:lnTo>
                    <a:pt x="29866" y="25210"/>
                  </a:lnTo>
                  <a:cubicBezTo>
                    <a:pt x="30035" y="25017"/>
                    <a:pt x="29982" y="24685"/>
                    <a:pt x="29709" y="24617"/>
                  </a:cubicBezTo>
                  <a:cubicBezTo>
                    <a:pt x="29506" y="24583"/>
                    <a:pt x="29308" y="24519"/>
                    <a:pt x="29126" y="24422"/>
                  </a:cubicBezTo>
                  <a:cubicBezTo>
                    <a:pt x="29100" y="24374"/>
                    <a:pt x="29068" y="24328"/>
                    <a:pt x="29032" y="24288"/>
                  </a:cubicBezTo>
                  <a:cubicBezTo>
                    <a:pt x="26794" y="21773"/>
                    <a:pt x="26734" y="18263"/>
                    <a:pt x="26291" y="15100"/>
                  </a:cubicBezTo>
                  <a:cubicBezTo>
                    <a:pt x="25902" y="12320"/>
                    <a:pt x="25246" y="9526"/>
                    <a:pt x="23961" y="7013"/>
                  </a:cubicBezTo>
                  <a:cubicBezTo>
                    <a:pt x="21748" y="2690"/>
                    <a:pt x="17675" y="1"/>
                    <a:pt x="128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4"/>
            <p:cNvSpPr/>
            <p:nvPr/>
          </p:nvSpPr>
          <p:spPr>
            <a:xfrm>
              <a:off x="2068925" y="2865800"/>
              <a:ext cx="105300" cy="69600"/>
            </a:xfrm>
            <a:custGeom>
              <a:rect b="b" l="l" r="r" t="t"/>
              <a:pathLst>
                <a:path extrusionOk="0" h="2784" w="4212">
                  <a:moveTo>
                    <a:pt x="3482" y="0"/>
                  </a:moveTo>
                  <a:cubicBezTo>
                    <a:pt x="2939" y="0"/>
                    <a:pt x="2396" y="490"/>
                    <a:pt x="1954" y="759"/>
                  </a:cubicBezTo>
                  <a:cubicBezTo>
                    <a:pt x="1329" y="1139"/>
                    <a:pt x="695" y="1545"/>
                    <a:pt x="234" y="2122"/>
                  </a:cubicBezTo>
                  <a:cubicBezTo>
                    <a:pt x="0" y="2412"/>
                    <a:pt x="185" y="2783"/>
                    <a:pt x="532" y="2783"/>
                  </a:cubicBezTo>
                  <a:cubicBezTo>
                    <a:pt x="559" y="2783"/>
                    <a:pt x="586" y="2781"/>
                    <a:pt x="615" y="2776"/>
                  </a:cubicBezTo>
                  <a:cubicBezTo>
                    <a:pt x="1386" y="2652"/>
                    <a:pt x="2084" y="2269"/>
                    <a:pt x="2756" y="1890"/>
                  </a:cubicBezTo>
                  <a:cubicBezTo>
                    <a:pt x="3380" y="1539"/>
                    <a:pt x="4085" y="1332"/>
                    <a:pt x="4181" y="556"/>
                  </a:cubicBezTo>
                  <a:cubicBezTo>
                    <a:pt x="4211" y="317"/>
                    <a:pt x="3998" y="143"/>
                    <a:pt x="3808" y="65"/>
                  </a:cubicBezTo>
                  <a:cubicBezTo>
                    <a:pt x="3700" y="20"/>
                    <a:pt x="3591" y="0"/>
                    <a:pt x="34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4"/>
            <p:cNvSpPr/>
            <p:nvPr/>
          </p:nvSpPr>
          <p:spPr>
            <a:xfrm>
              <a:off x="1930200" y="2690700"/>
              <a:ext cx="86325" cy="85700"/>
            </a:xfrm>
            <a:custGeom>
              <a:rect b="b" l="l" r="r" t="t"/>
              <a:pathLst>
                <a:path extrusionOk="0" h="3428" w="3453">
                  <a:moveTo>
                    <a:pt x="2611" y="1"/>
                  </a:moveTo>
                  <a:cubicBezTo>
                    <a:pt x="1961" y="1"/>
                    <a:pt x="1579" y="599"/>
                    <a:pt x="1173" y="1082"/>
                  </a:cubicBezTo>
                  <a:cubicBezTo>
                    <a:pt x="755" y="1577"/>
                    <a:pt x="213" y="2115"/>
                    <a:pt x="67" y="2763"/>
                  </a:cubicBezTo>
                  <a:cubicBezTo>
                    <a:pt x="0" y="3057"/>
                    <a:pt x="228" y="3428"/>
                    <a:pt x="540" y="3428"/>
                  </a:cubicBezTo>
                  <a:cubicBezTo>
                    <a:pt x="591" y="3428"/>
                    <a:pt x="645" y="3418"/>
                    <a:pt x="700" y="3395"/>
                  </a:cubicBezTo>
                  <a:cubicBezTo>
                    <a:pt x="1327" y="3145"/>
                    <a:pt x="1768" y="2617"/>
                    <a:pt x="2258" y="2168"/>
                  </a:cubicBezTo>
                  <a:cubicBezTo>
                    <a:pt x="2801" y="1672"/>
                    <a:pt x="3452" y="1318"/>
                    <a:pt x="3319" y="483"/>
                  </a:cubicBezTo>
                  <a:cubicBezTo>
                    <a:pt x="3285" y="276"/>
                    <a:pt x="3064" y="73"/>
                    <a:pt x="2863" y="29"/>
                  </a:cubicBezTo>
                  <a:cubicBezTo>
                    <a:pt x="2775" y="10"/>
                    <a:pt x="2691" y="1"/>
                    <a:pt x="26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4"/>
            <p:cNvSpPr/>
            <p:nvPr/>
          </p:nvSpPr>
          <p:spPr>
            <a:xfrm>
              <a:off x="1699200" y="2536600"/>
              <a:ext cx="54050" cy="112525"/>
            </a:xfrm>
            <a:custGeom>
              <a:rect b="b" l="l" r="r" t="t"/>
              <a:pathLst>
                <a:path extrusionOk="0" h="4501" w="2162">
                  <a:moveTo>
                    <a:pt x="1045" y="1"/>
                  </a:moveTo>
                  <a:cubicBezTo>
                    <a:pt x="625" y="1"/>
                    <a:pt x="229" y="224"/>
                    <a:pt x="162" y="722"/>
                  </a:cubicBezTo>
                  <a:cubicBezTo>
                    <a:pt x="24" y="1733"/>
                    <a:pt x="1" y="2910"/>
                    <a:pt x="339" y="3886"/>
                  </a:cubicBezTo>
                  <a:cubicBezTo>
                    <a:pt x="484" y="4307"/>
                    <a:pt x="817" y="4501"/>
                    <a:pt x="1151" y="4501"/>
                  </a:cubicBezTo>
                  <a:cubicBezTo>
                    <a:pt x="1570" y="4501"/>
                    <a:pt x="1989" y="4197"/>
                    <a:pt x="2040" y="3656"/>
                  </a:cubicBezTo>
                  <a:cubicBezTo>
                    <a:pt x="2122" y="2782"/>
                    <a:pt x="2101" y="1869"/>
                    <a:pt x="2137" y="988"/>
                  </a:cubicBezTo>
                  <a:cubicBezTo>
                    <a:pt x="2161" y="367"/>
                    <a:pt x="1584"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4"/>
            <p:cNvSpPr/>
            <p:nvPr/>
          </p:nvSpPr>
          <p:spPr>
            <a:xfrm>
              <a:off x="1404800" y="2616275"/>
              <a:ext cx="97125" cy="109750"/>
            </a:xfrm>
            <a:custGeom>
              <a:rect b="b" l="l" r="r" t="t"/>
              <a:pathLst>
                <a:path extrusionOk="0" h="4390" w="3885">
                  <a:moveTo>
                    <a:pt x="1207" y="0"/>
                  </a:moveTo>
                  <a:cubicBezTo>
                    <a:pt x="598" y="0"/>
                    <a:pt x="1" y="458"/>
                    <a:pt x="257" y="1181"/>
                  </a:cubicBezTo>
                  <a:cubicBezTo>
                    <a:pt x="513" y="1899"/>
                    <a:pt x="1101" y="2464"/>
                    <a:pt x="1573" y="3055"/>
                  </a:cubicBezTo>
                  <a:cubicBezTo>
                    <a:pt x="1980" y="3567"/>
                    <a:pt x="2454" y="4230"/>
                    <a:pt x="3130" y="4375"/>
                  </a:cubicBezTo>
                  <a:cubicBezTo>
                    <a:pt x="3177" y="4385"/>
                    <a:pt x="3223" y="4390"/>
                    <a:pt x="3267" y="4390"/>
                  </a:cubicBezTo>
                  <a:cubicBezTo>
                    <a:pt x="3562" y="4390"/>
                    <a:pt x="3760" y="4170"/>
                    <a:pt x="3799" y="3864"/>
                  </a:cubicBezTo>
                  <a:cubicBezTo>
                    <a:pt x="3885" y="3209"/>
                    <a:pt x="3428" y="2551"/>
                    <a:pt x="3102" y="2015"/>
                  </a:cubicBezTo>
                  <a:cubicBezTo>
                    <a:pt x="2751" y="1436"/>
                    <a:pt x="2414" y="663"/>
                    <a:pt x="1888" y="232"/>
                  </a:cubicBezTo>
                  <a:cubicBezTo>
                    <a:pt x="1695" y="73"/>
                    <a:pt x="1450" y="0"/>
                    <a:pt x="12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4"/>
            <p:cNvSpPr/>
            <p:nvPr/>
          </p:nvSpPr>
          <p:spPr>
            <a:xfrm>
              <a:off x="1275700" y="2779650"/>
              <a:ext cx="103675" cy="78150"/>
            </a:xfrm>
            <a:custGeom>
              <a:rect b="b" l="l" r="r" t="t"/>
              <a:pathLst>
                <a:path extrusionOk="0" h="3126" w="4147">
                  <a:moveTo>
                    <a:pt x="1220" y="1"/>
                  </a:moveTo>
                  <a:cubicBezTo>
                    <a:pt x="626" y="1"/>
                    <a:pt x="38" y="406"/>
                    <a:pt x="17" y="1053"/>
                  </a:cubicBezTo>
                  <a:cubicBezTo>
                    <a:pt x="1" y="1549"/>
                    <a:pt x="288" y="1961"/>
                    <a:pt x="751" y="2122"/>
                  </a:cubicBezTo>
                  <a:cubicBezTo>
                    <a:pt x="815" y="2145"/>
                    <a:pt x="882" y="2156"/>
                    <a:pt x="948" y="2156"/>
                  </a:cubicBezTo>
                  <a:cubicBezTo>
                    <a:pt x="1042" y="2156"/>
                    <a:pt x="1135" y="2134"/>
                    <a:pt x="1220" y="2089"/>
                  </a:cubicBezTo>
                  <a:cubicBezTo>
                    <a:pt x="1570" y="2266"/>
                    <a:pt x="1904" y="2538"/>
                    <a:pt x="2241" y="2703"/>
                  </a:cubicBezTo>
                  <a:cubicBezTo>
                    <a:pt x="2660" y="2908"/>
                    <a:pt x="3070" y="3126"/>
                    <a:pt x="3523" y="3126"/>
                  </a:cubicBezTo>
                  <a:cubicBezTo>
                    <a:pt x="3622" y="3126"/>
                    <a:pt x="3723" y="3115"/>
                    <a:pt x="3826" y="3092"/>
                  </a:cubicBezTo>
                  <a:cubicBezTo>
                    <a:pt x="3986" y="3056"/>
                    <a:pt x="4147" y="2866"/>
                    <a:pt x="4128" y="2695"/>
                  </a:cubicBezTo>
                  <a:cubicBezTo>
                    <a:pt x="4060" y="2060"/>
                    <a:pt x="3606" y="1605"/>
                    <a:pt x="3154" y="1179"/>
                  </a:cubicBezTo>
                  <a:cubicBezTo>
                    <a:pt x="2707" y="758"/>
                    <a:pt x="2142" y="199"/>
                    <a:pt x="1535" y="40"/>
                  </a:cubicBezTo>
                  <a:cubicBezTo>
                    <a:pt x="1432" y="14"/>
                    <a:pt x="1326" y="1"/>
                    <a:pt x="12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4"/>
            <p:cNvSpPr/>
            <p:nvPr/>
          </p:nvSpPr>
          <p:spPr>
            <a:xfrm>
              <a:off x="1183375" y="3054325"/>
              <a:ext cx="119000" cy="52650"/>
            </a:xfrm>
            <a:custGeom>
              <a:rect b="b" l="l" r="r" t="t"/>
              <a:pathLst>
                <a:path extrusionOk="0" h="2106" w="4760">
                  <a:moveTo>
                    <a:pt x="1892" y="0"/>
                  </a:moveTo>
                  <a:cubicBezTo>
                    <a:pt x="1362" y="0"/>
                    <a:pt x="847" y="94"/>
                    <a:pt x="440" y="469"/>
                  </a:cubicBezTo>
                  <a:cubicBezTo>
                    <a:pt x="1" y="875"/>
                    <a:pt x="111" y="1671"/>
                    <a:pt x="632" y="1953"/>
                  </a:cubicBezTo>
                  <a:cubicBezTo>
                    <a:pt x="740" y="2013"/>
                    <a:pt x="856" y="2058"/>
                    <a:pt x="976" y="2087"/>
                  </a:cubicBezTo>
                  <a:cubicBezTo>
                    <a:pt x="1030" y="2099"/>
                    <a:pt x="1087" y="2105"/>
                    <a:pt x="1144" y="2105"/>
                  </a:cubicBezTo>
                  <a:cubicBezTo>
                    <a:pt x="1335" y="2105"/>
                    <a:pt x="1535" y="2038"/>
                    <a:pt x="1690" y="1919"/>
                  </a:cubicBezTo>
                  <a:cubicBezTo>
                    <a:pt x="1885" y="1862"/>
                    <a:pt x="2126" y="1848"/>
                    <a:pt x="2361" y="1848"/>
                  </a:cubicBezTo>
                  <a:cubicBezTo>
                    <a:pt x="2570" y="1848"/>
                    <a:pt x="2774" y="1859"/>
                    <a:pt x="2935" y="1860"/>
                  </a:cubicBezTo>
                  <a:cubicBezTo>
                    <a:pt x="2975" y="1860"/>
                    <a:pt x="3014" y="1860"/>
                    <a:pt x="3053" y="1860"/>
                  </a:cubicBezTo>
                  <a:cubicBezTo>
                    <a:pt x="3549" y="1860"/>
                    <a:pt x="3976" y="1832"/>
                    <a:pt x="4440" y="1595"/>
                  </a:cubicBezTo>
                  <a:cubicBezTo>
                    <a:pt x="4759" y="1434"/>
                    <a:pt x="4743" y="1025"/>
                    <a:pt x="4545" y="787"/>
                  </a:cubicBezTo>
                  <a:cubicBezTo>
                    <a:pt x="4041" y="187"/>
                    <a:pt x="3299" y="100"/>
                    <a:pt x="2558" y="36"/>
                  </a:cubicBezTo>
                  <a:cubicBezTo>
                    <a:pt x="2338" y="17"/>
                    <a:pt x="2113" y="0"/>
                    <a:pt x="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4"/>
            <p:cNvSpPr/>
            <p:nvPr/>
          </p:nvSpPr>
          <p:spPr>
            <a:xfrm>
              <a:off x="1314050" y="3248700"/>
              <a:ext cx="98775" cy="64475"/>
            </a:xfrm>
            <a:custGeom>
              <a:rect b="b" l="l" r="r" t="t"/>
              <a:pathLst>
                <a:path extrusionOk="0" h="2579" w="3951">
                  <a:moveTo>
                    <a:pt x="2812" y="1"/>
                  </a:moveTo>
                  <a:cubicBezTo>
                    <a:pt x="1894" y="1"/>
                    <a:pt x="657" y="799"/>
                    <a:pt x="321" y="1329"/>
                  </a:cubicBezTo>
                  <a:cubicBezTo>
                    <a:pt x="0" y="1834"/>
                    <a:pt x="437" y="2578"/>
                    <a:pt x="1007" y="2578"/>
                  </a:cubicBezTo>
                  <a:cubicBezTo>
                    <a:pt x="1086" y="2578"/>
                    <a:pt x="1166" y="2564"/>
                    <a:pt x="1248" y="2534"/>
                  </a:cubicBezTo>
                  <a:cubicBezTo>
                    <a:pt x="1845" y="2311"/>
                    <a:pt x="2377" y="1860"/>
                    <a:pt x="2943" y="1553"/>
                  </a:cubicBezTo>
                  <a:cubicBezTo>
                    <a:pt x="3265" y="1379"/>
                    <a:pt x="3950" y="930"/>
                    <a:pt x="3688" y="462"/>
                  </a:cubicBezTo>
                  <a:cubicBezTo>
                    <a:pt x="3502" y="131"/>
                    <a:pt x="3183" y="1"/>
                    <a:pt x="28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4"/>
            <p:cNvSpPr/>
            <p:nvPr/>
          </p:nvSpPr>
          <p:spPr>
            <a:xfrm>
              <a:off x="1496975" y="3428975"/>
              <a:ext cx="61225" cy="72000"/>
            </a:xfrm>
            <a:custGeom>
              <a:rect b="b" l="l" r="r" t="t"/>
              <a:pathLst>
                <a:path extrusionOk="0" h="2880" w="2449">
                  <a:moveTo>
                    <a:pt x="2119" y="1"/>
                  </a:moveTo>
                  <a:cubicBezTo>
                    <a:pt x="2109" y="1"/>
                    <a:pt x="2100" y="1"/>
                    <a:pt x="2091" y="2"/>
                  </a:cubicBezTo>
                  <a:cubicBezTo>
                    <a:pt x="1563" y="75"/>
                    <a:pt x="1368" y="307"/>
                    <a:pt x="1058" y="718"/>
                  </a:cubicBezTo>
                  <a:cubicBezTo>
                    <a:pt x="810" y="1044"/>
                    <a:pt x="580" y="1384"/>
                    <a:pt x="363" y="1730"/>
                  </a:cubicBezTo>
                  <a:cubicBezTo>
                    <a:pt x="1" y="2314"/>
                    <a:pt x="567" y="2880"/>
                    <a:pt x="1092" y="2880"/>
                  </a:cubicBezTo>
                  <a:cubicBezTo>
                    <a:pt x="1324" y="2880"/>
                    <a:pt x="1548" y="2769"/>
                    <a:pt x="1680" y="2500"/>
                  </a:cubicBezTo>
                  <a:cubicBezTo>
                    <a:pt x="1875" y="2106"/>
                    <a:pt x="2047" y="1703"/>
                    <a:pt x="2206" y="1294"/>
                  </a:cubicBezTo>
                  <a:cubicBezTo>
                    <a:pt x="2392" y="820"/>
                    <a:pt x="2449" y="531"/>
                    <a:pt x="2236" y="62"/>
                  </a:cubicBezTo>
                  <a:cubicBezTo>
                    <a:pt x="2214" y="15"/>
                    <a:pt x="2165" y="1"/>
                    <a:pt x="2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4"/>
            <p:cNvSpPr/>
            <p:nvPr/>
          </p:nvSpPr>
          <p:spPr>
            <a:xfrm>
              <a:off x="1677700" y="3454750"/>
              <a:ext cx="45950" cy="107825"/>
            </a:xfrm>
            <a:custGeom>
              <a:rect b="b" l="l" r="r" t="t"/>
              <a:pathLst>
                <a:path extrusionOk="0" h="4313" w="1838">
                  <a:moveTo>
                    <a:pt x="1525" y="1"/>
                  </a:moveTo>
                  <a:cubicBezTo>
                    <a:pt x="1486" y="1"/>
                    <a:pt x="1447" y="10"/>
                    <a:pt x="1414" y="28"/>
                  </a:cubicBezTo>
                  <a:cubicBezTo>
                    <a:pt x="279" y="682"/>
                    <a:pt x="1" y="2576"/>
                    <a:pt x="171" y="3753"/>
                  </a:cubicBezTo>
                  <a:cubicBezTo>
                    <a:pt x="227" y="4140"/>
                    <a:pt x="529" y="4313"/>
                    <a:pt x="850" y="4313"/>
                  </a:cubicBezTo>
                  <a:cubicBezTo>
                    <a:pt x="1261" y="4313"/>
                    <a:pt x="1705" y="4029"/>
                    <a:pt x="1701" y="3547"/>
                  </a:cubicBezTo>
                  <a:cubicBezTo>
                    <a:pt x="1697" y="2933"/>
                    <a:pt x="1623" y="2341"/>
                    <a:pt x="1680" y="1724"/>
                  </a:cubicBezTo>
                  <a:cubicBezTo>
                    <a:pt x="1728" y="1194"/>
                    <a:pt x="1837" y="692"/>
                    <a:pt x="1744" y="163"/>
                  </a:cubicBezTo>
                  <a:cubicBezTo>
                    <a:pt x="1727" y="58"/>
                    <a:pt x="1624" y="1"/>
                    <a:pt x="15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4"/>
            <p:cNvSpPr/>
            <p:nvPr/>
          </p:nvSpPr>
          <p:spPr>
            <a:xfrm>
              <a:off x="2090625" y="3077850"/>
              <a:ext cx="104925" cy="44025"/>
            </a:xfrm>
            <a:custGeom>
              <a:rect b="b" l="l" r="r" t="t"/>
              <a:pathLst>
                <a:path extrusionOk="0" h="1761" w="4197">
                  <a:moveTo>
                    <a:pt x="2036" y="0"/>
                  </a:moveTo>
                  <a:cubicBezTo>
                    <a:pt x="1290" y="0"/>
                    <a:pt x="519" y="155"/>
                    <a:pt x="137" y="693"/>
                  </a:cubicBezTo>
                  <a:cubicBezTo>
                    <a:pt x="0" y="884"/>
                    <a:pt x="97" y="1204"/>
                    <a:pt x="299" y="1309"/>
                  </a:cubicBezTo>
                  <a:cubicBezTo>
                    <a:pt x="566" y="1448"/>
                    <a:pt x="847" y="1456"/>
                    <a:pt x="1135" y="1456"/>
                  </a:cubicBezTo>
                  <a:cubicBezTo>
                    <a:pt x="1169" y="1456"/>
                    <a:pt x="1204" y="1456"/>
                    <a:pt x="1238" y="1456"/>
                  </a:cubicBezTo>
                  <a:cubicBezTo>
                    <a:pt x="1326" y="1456"/>
                    <a:pt x="1413" y="1456"/>
                    <a:pt x="1502" y="1461"/>
                  </a:cubicBezTo>
                  <a:cubicBezTo>
                    <a:pt x="1943" y="1486"/>
                    <a:pt x="2372" y="1595"/>
                    <a:pt x="2795" y="1722"/>
                  </a:cubicBezTo>
                  <a:cubicBezTo>
                    <a:pt x="2881" y="1748"/>
                    <a:pt x="2963" y="1760"/>
                    <a:pt x="3041" y="1760"/>
                  </a:cubicBezTo>
                  <a:cubicBezTo>
                    <a:pt x="3899" y="1760"/>
                    <a:pt x="4196" y="288"/>
                    <a:pt x="3238" y="115"/>
                  </a:cubicBezTo>
                  <a:cubicBezTo>
                    <a:pt x="2902" y="54"/>
                    <a:pt x="2474" y="0"/>
                    <a:pt x="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44"/>
          <p:cNvGrpSpPr/>
          <p:nvPr/>
        </p:nvGrpSpPr>
        <p:grpSpPr>
          <a:xfrm>
            <a:off x="4947585" y="1346626"/>
            <a:ext cx="679839" cy="489887"/>
            <a:chOff x="5310875" y="337375"/>
            <a:chExt cx="916225" cy="660225"/>
          </a:xfrm>
        </p:grpSpPr>
        <p:sp>
          <p:nvSpPr>
            <p:cNvPr id="369" name="Google Shape;369;p44"/>
            <p:cNvSpPr/>
            <p:nvPr/>
          </p:nvSpPr>
          <p:spPr>
            <a:xfrm>
              <a:off x="5310875" y="337375"/>
              <a:ext cx="916225" cy="660225"/>
            </a:xfrm>
            <a:custGeom>
              <a:rect b="b" l="l" r="r" t="t"/>
              <a:pathLst>
                <a:path extrusionOk="0" h="26409" w="36649">
                  <a:moveTo>
                    <a:pt x="22990" y="1502"/>
                  </a:moveTo>
                  <a:cubicBezTo>
                    <a:pt x="24636" y="1502"/>
                    <a:pt x="26251" y="1775"/>
                    <a:pt x="27734" y="2504"/>
                  </a:cubicBezTo>
                  <a:cubicBezTo>
                    <a:pt x="34704" y="5931"/>
                    <a:pt x="35360" y="15588"/>
                    <a:pt x="28935" y="19943"/>
                  </a:cubicBezTo>
                  <a:cubicBezTo>
                    <a:pt x="28675" y="20118"/>
                    <a:pt x="28439" y="20497"/>
                    <a:pt x="28574" y="20826"/>
                  </a:cubicBezTo>
                  <a:cubicBezTo>
                    <a:pt x="29254" y="22480"/>
                    <a:pt x="30274" y="23815"/>
                    <a:pt x="31605" y="24830"/>
                  </a:cubicBezTo>
                  <a:cubicBezTo>
                    <a:pt x="29557" y="24651"/>
                    <a:pt x="27668" y="23543"/>
                    <a:pt x="26518" y="21715"/>
                  </a:cubicBezTo>
                  <a:cubicBezTo>
                    <a:pt x="26364" y="21470"/>
                    <a:pt x="26128" y="21352"/>
                    <a:pt x="25885" y="21352"/>
                  </a:cubicBezTo>
                  <a:cubicBezTo>
                    <a:pt x="25695" y="21352"/>
                    <a:pt x="25502" y="21424"/>
                    <a:pt x="25338" y="21563"/>
                  </a:cubicBezTo>
                  <a:cubicBezTo>
                    <a:pt x="22839" y="23686"/>
                    <a:pt x="19493" y="24773"/>
                    <a:pt x="16164" y="24773"/>
                  </a:cubicBezTo>
                  <a:cubicBezTo>
                    <a:pt x="11835" y="24773"/>
                    <a:pt x="7535" y="22936"/>
                    <a:pt x="5160" y="19152"/>
                  </a:cubicBezTo>
                  <a:cubicBezTo>
                    <a:pt x="2622" y="15107"/>
                    <a:pt x="4899" y="10120"/>
                    <a:pt x="7851" y="6959"/>
                  </a:cubicBezTo>
                  <a:cubicBezTo>
                    <a:pt x="8283" y="6499"/>
                    <a:pt x="8743" y="6066"/>
                    <a:pt x="9230" y="5662"/>
                  </a:cubicBezTo>
                  <a:cubicBezTo>
                    <a:pt x="11347" y="4267"/>
                    <a:pt x="13707" y="3260"/>
                    <a:pt x="16182" y="2604"/>
                  </a:cubicBezTo>
                  <a:cubicBezTo>
                    <a:pt x="18320" y="2038"/>
                    <a:pt x="20684" y="1502"/>
                    <a:pt x="22990" y="1502"/>
                  </a:cubicBezTo>
                  <a:close/>
                  <a:moveTo>
                    <a:pt x="22921" y="0"/>
                  </a:moveTo>
                  <a:cubicBezTo>
                    <a:pt x="20883" y="0"/>
                    <a:pt x="18812" y="363"/>
                    <a:pt x="16843" y="849"/>
                  </a:cubicBezTo>
                  <a:cubicBezTo>
                    <a:pt x="15554" y="1167"/>
                    <a:pt x="14293" y="1584"/>
                    <a:pt x="13082" y="2104"/>
                  </a:cubicBezTo>
                  <a:cubicBezTo>
                    <a:pt x="6225" y="4767"/>
                    <a:pt x="1" y="12892"/>
                    <a:pt x="3814" y="19616"/>
                  </a:cubicBezTo>
                  <a:cubicBezTo>
                    <a:pt x="6346" y="24082"/>
                    <a:pt x="11197" y="26196"/>
                    <a:pt x="16102" y="26196"/>
                  </a:cubicBezTo>
                  <a:cubicBezTo>
                    <a:pt x="19536" y="26196"/>
                    <a:pt x="22996" y="25160"/>
                    <a:pt x="25706" y="23169"/>
                  </a:cubicBezTo>
                  <a:cubicBezTo>
                    <a:pt x="27286" y="25232"/>
                    <a:pt x="29698" y="26409"/>
                    <a:pt x="32242" y="26409"/>
                  </a:cubicBezTo>
                  <a:cubicBezTo>
                    <a:pt x="32931" y="26409"/>
                    <a:pt x="33630" y="26323"/>
                    <a:pt x="34324" y="26144"/>
                  </a:cubicBezTo>
                  <a:cubicBezTo>
                    <a:pt x="35137" y="25935"/>
                    <a:pt x="34984" y="24910"/>
                    <a:pt x="34324" y="24641"/>
                  </a:cubicBezTo>
                  <a:cubicBezTo>
                    <a:pt x="32541" y="23914"/>
                    <a:pt x="31137" y="22589"/>
                    <a:pt x="30302" y="20875"/>
                  </a:cubicBezTo>
                  <a:cubicBezTo>
                    <a:pt x="36648" y="16007"/>
                    <a:pt x="36480" y="6187"/>
                    <a:pt x="29567" y="1774"/>
                  </a:cubicBezTo>
                  <a:cubicBezTo>
                    <a:pt x="27529" y="473"/>
                    <a:pt x="25246" y="0"/>
                    <a:pt x="22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4"/>
            <p:cNvSpPr/>
            <p:nvPr/>
          </p:nvSpPr>
          <p:spPr>
            <a:xfrm>
              <a:off x="5603850" y="729950"/>
              <a:ext cx="44325" cy="37875"/>
            </a:xfrm>
            <a:custGeom>
              <a:rect b="b" l="l" r="r" t="t"/>
              <a:pathLst>
                <a:path extrusionOk="0" h="1515" w="1773">
                  <a:moveTo>
                    <a:pt x="894" y="0"/>
                  </a:moveTo>
                  <a:cubicBezTo>
                    <a:pt x="405" y="0"/>
                    <a:pt x="1" y="547"/>
                    <a:pt x="280" y="1044"/>
                  </a:cubicBezTo>
                  <a:cubicBezTo>
                    <a:pt x="405" y="1267"/>
                    <a:pt x="569" y="1455"/>
                    <a:pt x="836" y="1501"/>
                  </a:cubicBezTo>
                  <a:cubicBezTo>
                    <a:pt x="890" y="1510"/>
                    <a:pt x="942" y="1514"/>
                    <a:pt x="992" y="1514"/>
                  </a:cubicBezTo>
                  <a:cubicBezTo>
                    <a:pt x="1457" y="1514"/>
                    <a:pt x="1772" y="1142"/>
                    <a:pt x="1689" y="648"/>
                  </a:cubicBezTo>
                  <a:cubicBezTo>
                    <a:pt x="1644" y="385"/>
                    <a:pt x="1454" y="215"/>
                    <a:pt x="1232" y="91"/>
                  </a:cubicBezTo>
                  <a:cubicBezTo>
                    <a:pt x="1120" y="28"/>
                    <a:pt x="1004" y="0"/>
                    <a:pt x="8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4"/>
            <p:cNvSpPr/>
            <p:nvPr/>
          </p:nvSpPr>
          <p:spPr>
            <a:xfrm>
              <a:off x="5700025" y="697375"/>
              <a:ext cx="60225" cy="53675"/>
            </a:xfrm>
            <a:custGeom>
              <a:rect b="b" l="l" r="r" t="t"/>
              <a:pathLst>
                <a:path extrusionOk="0" h="2147" w="2409">
                  <a:moveTo>
                    <a:pt x="1180" y="1"/>
                  </a:moveTo>
                  <a:cubicBezTo>
                    <a:pt x="1097" y="1"/>
                    <a:pt x="1013" y="11"/>
                    <a:pt x="927" y="34"/>
                  </a:cubicBezTo>
                  <a:cubicBezTo>
                    <a:pt x="386" y="183"/>
                    <a:pt x="0" y="802"/>
                    <a:pt x="178" y="1352"/>
                  </a:cubicBezTo>
                  <a:cubicBezTo>
                    <a:pt x="321" y="1795"/>
                    <a:pt x="742" y="2147"/>
                    <a:pt x="1208" y="2147"/>
                  </a:cubicBezTo>
                  <a:cubicBezTo>
                    <a:pt x="1303" y="2147"/>
                    <a:pt x="1399" y="2132"/>
                    <a:pt x="1495" y="2101"/>
                  </a:cubicBezTo>
                  <a:cubicBezTo>
                    <a:pt x="2043" y="1923"/>
                    <a:pt x="2408" y="1365"/>
                    <a:pt x="2244" y="783"/>
                  </a:cubicBezTo>
                  <a:cubicBezTo>
                    <a:pt x="2231" y="741"/>
                    <a:pt x="2219" y="700"/>
                    <a:pt x="2209" y="658"/>
                  </a:cubicBezTo>
                  <a:cubicBezTo>
                    <a:pt x="2137" y="379"/>
                    <a:pt x="1900" y="141"/>
                    <a:pt x="1621" y="69"/>
                  </a:cubicBezTo>
                  <a:cubicBezTo>
                    <a:pt x="1473" y="32"/>
                    <a:pt x="1328" y="1"/>
                    <a:pt x="11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4"/>
            <p:cNvSpPr/>
            <p:nvPr/>
          </p:nvSpPr>
          <p:spPr>
            <a:xfrm>
              <a:off x="5785025" y="670025"/>
              <a:ext cx="64550" cy="50050"/>
            </a:xfrm>
            <a:custGeom>
              <a:rect b="b" l="l" r="r" t="t"/>
              <a:pathLst>
                <a:path extrusionOk="0" h="2002" w="2582">
                  <a:moveTo>
                    <a:pt x="1291" y="1"/>
                  </a:moveTo>
                  <a:cubicBezTo>
                    <a:pt x="3" y="1"/>
                    <a:pt x="1" y="2002"/>
                    <a:pt x="1291" y="2002"/>
                  </a:cubicBezTo>
                  <a:cubicBezTo>
                    <a:pt x="2579" y="2002"/>
                    <a:pt x="2581" y="1"/>
                    <a:pt x="12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4"/>
            <p:cNvSpPr/>
            <p:nvPr/>
          </p:nvSpPr>
          <p:spPr>
            <a:xfrm>
              <a:off x="5887850" y="638500"/>
              <a:ext cx="56125" cy="43525"/>
            </a:xfrm>
            <a:custGeom>
              <a:rect b="b" l="l" r="r" t="t"/>
              <a:pathLst>
                <a:path extrusionOk="0" h="1741" w="2245">
                  <a:moveTo>
                    <a:pt x="1123" y="1"/>
                  </a:moveTo>
                  <a:cubicBezTo>
                    <a:pt x="0" y="1"/>
                    <a:pt x="0" y="1741"/>
                    <a:pt x="1123" y="1741"/>
                  </a:cubicBezTo>
                  <a:cubicBezTo>
                    <a:pt x="2242" y="1741"/>
                    <a:pt x="2244"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44"/>
          <p:cNvSpPr/>
          <p:nvPr/>
        </p:nvSpPr>
        <p:spPr>
          <a:xfrm>
            <a:off x="4998448" y="2815798"/>
            <a:ext cx="578112" cy="572717"/>
          </a:xfrm>
          <a:custGeom>
            <a:rect b="b" l="l" r="r" t="t"/>
            <a:pathLst>
              <a:path extrusionOk="0" h="28980" w="29253">
                <a:moveTo>
                  <a:pt x="14143" y="2700"/>
                </a:moveTo>
                <a:lnTo>
                  <a:pt x="14143" y="2701"/>
                </a:lnTo>
                <a:cubicBezTo>
                  <a:pt x="14382" y="2879"/>
                  <a:pt x="14610" y="3071"/>
                  <a:pt x="14826" y="3275"/>
                </a:cubicBezTo>
                <a:cubicBezTo>
                  <a:pt x="16631" y="4989"/>
                  <a:pt x="17613" y="7527"/>
                  <a:pt x="17512" y="9952"/>
                </a:cubicBezTo>
                <a:cubicBezTo>
                  <a:pt x="16350" y="9553"/>
                  <a:pt x="15139" y="9334"/>
                  <a:pt x="13946" y="9334"/>
                </a:cubicBezTo>
                <a:cubicBezTo>
                  <a:pt x="13767" y="9334"/>
                  <a:pt x="13588" y="9339"/>
                  <a:pt x="13409" y="9349"/>
                </a:cubicBezTo>
                <a:cubicBezTo>
                  <a:pt x="12636" y="9391"/>
                  <a:pt x="11849" y="9550"/>
                  <a:pt x="11078" y="9803"/>
                </a:cubicBezTo>
                <a:cubicBezTo>
                  <a:pt x="11026" y="7418"/>
                  <a:pt x="12076" y="4911"/>
                  <a:pt x="13651" y="3031"/>
                </a:cubicBezTo>
                <a:cubicBezTo>
                  <a:pt x="13812" y="2912"/>
                  <a:pt x="13976" y="2804"/>
                  <a:pt x="14143" y="2700"/>
                </a:cubicBezTo>
                <a:close/>
                <a:moveTo>
                  <a:pt x="13886" y="10716"/>
                </a:moveTo>
                <a:cubicBezTo>
                  <a:pt x="14821" y="10716"/>
                  <a:pt x="15765" y="10856"/>
                  <a:pt x="16686" y="11136"/>
                </a:cubicBezTo>
                <a:cubicBezTo>
                  <a:pt x="16903" y="11202"/>
                  <a:pt x="17115" y="11275"/>
                  <a:pt x="17324" y="11354"/>
                </a:cubicBezTo>
                <a:cubicBezTo>
                  <a:pt x="16955" y="12973"/>
                  <a:pt x="16048" y="14448"/>
                  <a:pt x="14512" y="15473"/>
                </a:cubicBezTo>
                <a:cubicBezTo>
                  <a:pt x="14486" y="15490"/>
                  <a:pt x="14459" y="15506"/>
                  <a:pt x="14432" y="15523"/>
                </a:cubicBezTo>
                <a:cubicBezTo>
                  <a:pt x="13538" y="14957"/>
                  <a:pt x="12753" y="14234"/>
                  <a:pt x="12162" y="13355"/>
                </a:cubicBezTo>
                <a:cubicBezTo>
                  <a:pt x="11692" y="12657"/>
                  <a:pt x="11390" y="11899"/>
                  <a:pt x="11225" y="11110"/>
                </a:cubicBezTo>
                <a:cubicBezTo>
                  <a:pt x="12088" y="10847"/>
                  <a:pt x="12983" y="10716"/>
                  <a:pt x="13886" y="10716"/>
                </a:cubicBezTo>
                <a:close/>
                <a:moveTo>
                  <a:pt x="18312" y="1537"/>
                </a:moveTo>
                <a:cubicBezTo>
                  <a:pt x="20093" y="1537"/>
                  <a:pt x="21942" y="2089"/>
                  <a:pt x="23631" y="3166"/>
                </a:cubicBezTo>
                <a:cubicBezTo>
                  <a:pt x="27706" y="5766"/>
                  <a:pt x="28613" y="11589"/>
                  <a:pt x="24959" y="14979"/>
                </a:cubicBezTo>
                <a:cubicBezTo>
                  <a:pt x="24699" y="15219"/>
                  <a:pt x="24420" y="15438"/>
                  <a:pt x="24127" y="15635"/>
                </a:cubicBezTo>
                <a:cubicBezTo>
                  <a:pt x="23065" y="13370"/>
                  <a:pt x="21068" y="11550"/>
                  <a:pt x="18752" y="10457"/>
                </a:cubicBezTo>
                <a:cubicBezTo>
                  <a:pt x="19023" y="7350"/>
                  <a:pt x="17700" y="4138"/>
                  <a:pt x="15330" y="2098"/>
                </a:cubicBezTo>
                <a:cubicBezTo>
                  <a:pt x="16271" y="1722"/>
                  <a:pt x="17280" y="1537"/>
                  <a:pt x="18312" y="1537"/>
                </a:cubicBezTo>
                <a:close/>
                <a:moveTo>
                  <a:pt x="9622" y="1191"/>
                </a:moveTo>
                <a:cubicBezTo>
                  <a:pt x="10716" y="1191"/>
                  <a:pt x="11799" y="1430"/>
                  <a:pt x="12794" y="1893"/>
                </a:cubicBezTo>
                <a:cubicBezTo>
                  <a:pt x="11658" y="2800"/>
                  <a:pt x="10851" y="4091"/>
                  <a:pt x="10636" y="5807"/>
                </a:cubicBezTo>
                <a:cubicBezTo>
                  <a:pt x="10620" y="5931"/>
                  <a:pt x="10693" y="6020"/>
                  <a:pt x="10792" y="6065"/>
                </a:cubicBezTo>
                <a:cubicBezTo>
                  <a:pt x="10315" y="7423"/>
                  <a:pt x="10088" y="8858"/>
                  <a:pt x="10132" y="10167"/>
                </a:cubicBezTo>
                <a:cubicBezTo>
                  <a:pt x="7489" y="11328"/>
                  <a:pt x="5198" y="13597"/>
                  <a:pt x="4538" y="16234"/>
                </a:cubicBezTo>
                <a:lnTo>
                  <a:pt x="4538" y="16235"/>
                </a:lnTo>
                <a:cubicBezTo>
                  <a:pt x="3803" y="15782"/>
                  <a:pt x="3172" y="15179"/>
                  <a:pt x="2686" y="14467"/>
                </a:cubicBezTo>
                <a:cubicBezTo>
                  <a:pt x="535" y="11329"/>
                  <a:pt x="1003" y="6440"/>
                  <a:pt x="3533" y="3553"/>
                </a:cubicBezTo>
                <a:cubicBezTo>
                  <a:pt x="3546" y="3555"/>
                  <a:pt x="3559" y="3556"/>
                  <a:pt x="3573" y="3556"/>
                </a:cubicBezTo>
                <a:cubicBezTo>
                  <a:pt x="3623" y="3556"/>
                  <a:pt x="3673" y="3543"/>
                  <a:pt x="3717" y="3516"/>
                </a:cubicBezTo>
                <a:cubicBezTo>
                  <a:pt x="5532" y="2476"/>
                  <a:pt x="6944" y="1344"/>
                  <a:pt x="9136" y="1207"/>
                </a:cubicBezTo>
                <a:cubicBezTo>
                  <a:pt x="9298" y="1196"/>
                  <a:pt x="9460" y="1191"/>
                  <a:pt x="9622" y="1191"/>
                </a:cubicBezTo>
                <a:close/>
                <a:moveTo>
                  <a:pt x="18507" y="11885"/>
                </a:moveTo>
                <a:cubicBezTo>
                  <a:pt x="20445" y="12900"/>
                  <a:pt x="21976" y="14481"/>
                  <a:pt x="22813" y="16335"/>
                </a:cubicBezTo>
                <a:cubicBezTo>
                  <a:pt x="21780" y="16759"/>
                  <a:pt x="20647" y="16964"/>
                  <a:pt x="19504" y="16964"/>
                </a:cubicBezTo>
                <a:cubicBezTo>
                  <a:pt x="18187" y="16964"/>
                  <a:pt x="16856" y="16692"/>
                  <a:pt x="15649" y="16169"/>
                </a:cubicBezTo>
                <a:cubicBezTo>
                  <a:pt x="16800" y="15293"/>
                  <a:pt x="17727" y="14157"/>
                  <a:pt x="18254" y="12714"/>
                </a:cubicBezTo>
                <a:lnTo>
                  <a:pt x="18254" y="12715"/>
                </a:lnTo>
                <a:cubicBezTo>
                  <a:pt x="18352" y="12443"/>
                  <a:pt x="18438" y="12166"/>
                  <a:pt x="18507" y="11885"/>
                </a:cubicBezTo>
                <a:close/>
                <a:moveTo>
                  <a:pt x="10357" y="11801"/>
                </a:moveTo>
                <a:cubicBezTo>
                  <a:pt x="10814" y="13567"/>
                  <a:pt x="11948" y="15027"/>
                  <a:pt x="13414" y="16108"/>
                </a:cubicBezTo>
                <a:lnTo>
                  <a:pt x="13414" y="16109"/>
                </a:lnTo>
                <a:cubicBezTo>
                  <a:pt x="11937" y="16849"/>
                  <a:pt x="10221" y="17287"/>
                  <a:pt x="8552" y="17287"/>
                </a:cubicBezTo>
                <a:cubicBezTo>
                  <a:pt x="7559" y="17287"/>
                  <a:pt x="6583" y="17132"/>
                  <a:pt x="5684" y="16794"/>
                </a:cubicBezTo>
                <a:cubicBezTo>
                  <a:pt x="6276" y="14376"/>
                  <a:pt x="8033" y="12813"/>
                  <a:pt x="10357" y="11801"/>
                </a:cubicBezTo>
                <a:close/>
                <a:moveTo>
                  <a:pt x="14597" y="16860"/>
                </a:moveTo>
                <a:cubicBezTo>
                  <a:pt x="16211" y="17742"/>
                  <a:pt x="18071" y="18226"/>
                  <a:pt x="19836" y="18239"/>
                </a:cubicBezTo>
                <a:cubicBezTo>
                  <a:pt x="19855" y="18239"/>
                  <a:pt x="19875" y="18239"/>
                  <a:pt x="19894" y="18239"/>
                </a:cubicBezTo>
                <a:cubicBezTo>
                  <a:pt x="21057" y="18239"/>
                  <a:pt x="22193" y="17983"/>
                  <a:pt x="23243" y="17533"/>
                </a:cubicBezTo>
                <a:lnTo>
                  <a:pt x="23243" y="17533"/>
                </a:lnTo>
                <a:cubicBezTo>
                  <a:pt x="23754" y="19405"/>
                  <a:pt x="23580" y="21466"/>
                  <a:pt x="22464" y="23460"/>
                </a:cubicBezTo>
                <a:cubicBezTo>
                  <a:pt x="20882" y="26284"/>
                  <a:pt x="18005" y="27654"/>
                  <a:pt x="15044" y="27654"/>
                </a:cubicBezTo>
                <a:cubicBezTo>
                  <a:pt x="13094" y="27654"/>
                  <a:pt x="11108" y="27060"/>
                  <a:pt x="9432" y="25894"/>
                </a:cubicBezTo>
                <a:cubicBezTo>
                  <a:pt x="7730" y="24710"/>
                  <a:pt x="6408" y="22914"/>
                  <a:pt x="5813" y="20917"/>
                </a:cubicBezTo>
                <a:cubicBezTo>
                  <a:pt x="5908" y="20794"/>
                  <a:pt x="5926" y="20630"/>
                  <a:pt x="5860" y="20490"/>
                </a:cubicBezTo>
                <a:lnTo>
                  <a:pt x="5860" y="20490"/>
                </a:lnTo>
                <a:lnTo>
                  <a:pt x="5861" y="20491"/>
                </a:lnTo>
                <a:cubicBezTo>
                  <a:pt x="5707" y="20141"/>
                  <a:pt x="5589" y="19777"/>
                  <a:pt x="5511" y="19402"/>
                </a:cubicBezTo>
                <a:cubicBezTo>
                  <a:pt x="5467" y="18994"/>
                  <a:pt x="5455" y="18582"/>
                  <a:pt x="5478" y="18171"/>
                </a:cubicBezTo>
                <a:cubicBezTo>
                  <a:pt x="5480" y="18134"/>
                  <a:pt x="5485" y="18100"/>
                  <a:pt x="5488" y="18063"/>
                </a:cubicBezTo>
                <a:cubicBezTo>
                  <a:pt x="6301" y="18358"/>
                  <a:pt x="7183" y="18520"/>
                  <a:pt x="8115" y="18520"/>
                </a:cubicBezTo>
                <a:cubicBezTo>
                  <a:pt x="8208" y="18520"/>
                  <a:pt x="8302" y="18518"/>
                  <a:pt x="8396" y="18515"/>
                </a:cubicBezTo>
                <a:cubicBezTo>
                  <a:pt x="10491" y="18442"/>
                  <a:pt x="12735" y="17924"/>
                  <a:pt x="14597" y="16860"/>
                </a:cubicBezTo>
                <a:close/>
                <a:moveTo>
                  <a:pt x="9193" y="1"/>
                </a:moveTo>
                <a:cubicBezTo>
                  <a:pt x="6999" y="1"/>
                  <a:pt x="4863" y="714"/>
                  <a:pt x="3713" y="2437"/>
                </a:cubicBezTo>
                <a:cubicBezTo>
                  <a:pt x="1187" y="4294"/>
                  <a:pt x="0" y="7949"/>
                  <a:pt x="275" y="10991"/>
                </a:cubicBezTo>
                <a:cubicBezTo>
                  <a:pt x="530" y="13822"/>
                  <a:pt x="2073" y="16256"/>
                  <a:pt x="4353" y="17543"/>
                </a:cubicBezTo>
                <a:cubicBezTo>
                  <a:pt x="4334" y="18048"/>
                  <a:pt x="4379" y="18553"/>
                  <a:pt x="4485" y="19048"/>
                </a:cubicBezTo>
                <a:cubicBezTo>
                  <a:pt x="4501" y="20156"/>
                  <a:pt x="4704" y="21244"/>
                  <a:pt x="5099" y="22206"/>
                </a:cubicBezTo>
                <a:cubicBezTo>
                  <a:pt x="6782" y="26306"/>
                  <a:pt x="10993" y="28980"/>
                  <a:pt x="15346" y="28980"/>
                </a:cubicBezTo>
                <a:cubicBezTo>
                  <a:pt x="16130" y="28980"/>
                  <a:pt x="16918" y="28893"/>
                  <a:pt x="17698" y="28712"/>
                </a:cubicBezTo>
                <a:cubicBezTo>
                  <a:pt x="22311" y="27642"/>
                  <a:pt x="25477" y="22829"/>
                  <a:pt x="24876" y="18171"/>
                </a:cubicBezTo>
                <a:cubicBezTo>
                  <a:pt x="24815" y="17713"/>
                  <a:pt x="24717" y="17260"/>
                  <a:pt x="24582" y="16818"/>
                </a:cubicBezTo>
                <a:cubicBezTo>
                  <a:pt x="26550" y="15547"/>
                  <a:pt x="28024" y="13524"/>
                  <a:pt x="28441" y="11154"/>
                </a:cubicBezTo>
                <a:cubicBezTo>
                  <a:pt x="29253" y="6545"/>
                  <a:pt x="26353" y="2608"/>
                  <a:pt x="22191" y="938"/>
                </a:cubicBezTo>
                <a:cubicBezTo>
                  <a:pt x="20987" y="455"/>
                  <a:pt x="19607" y="199"/>
                  <a:pt x="18228" y="199"/>
                </a:cubicBezTo>
                <a:cubicBezTo>
                  <a:pt x="16729" y="199"/>
                  <a:pt x="15231" y="502"/>
                  <a:pt x="13964" y="1145"/>
                </a:cubicBezTo>
                <a:cubicBezTo>
                  <a:pt x="12626" y="428"/>
                  <a:pt x="10892" y="1"/>
                  <a:pt x="9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5" name="Google Shape;375;p44"/>
          <p:cNvPicPr preferRelativeResize="0"/>
          <p:nvPr/>
        </p:nvPicPr>
        <p:blipFill>
          <a:blip r:embed="rId3">
            <a:alphaModFix/>
          </a:blip>
          <a:stretch>
            <a:fillRect/>
          </a:stretch>
        </p:blipFill>
        <p:spPr>
          <a:xfrm>
            <a:off x="3279538" y="538900"/>
            <a:ext cx="1800225" cy="160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5"/>
          <p:cNvSpPr txBox="1"/>
          <p:nvPr>
            <p:ph idx="4" type="title"/>
          </p:nvPr>
        </p:nvSpPr>
        <p:spPr>
          <a:xfrm>
            <a:off x="1002325" y="726450"/>
            <a:ext cx="2666700" cy="116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 Modal Agreement (CMA)</a:t>
            </a:r>
            <a:endParaRPr/>
          </a:p>
        </p:txBody>
      </p:sp>
      <p:grpSp>
        <p:nvGrpSpPr>
          <p:cNvPr id="381" name="Google Shape;381;p45"/>
          <p:cNvGrpSpPr/>
          <p:nvPr/>
        </p:nvGrpSpPr>
        <p:grpSpPr>
          <a:xfrm>
            <a:off x="627878" y="1959491"/>
            <a:ext cx="2843314" cy="2437931"/>
            <a:chOff x="-331425" y="1579700"/>
            <a:chExt cx="1880250" cy="1905825"/>
          </a:xfrm>
        </p:grpSpPr>
        <p:sp>
          <p:nvSpPr>
            <p:cNvPr id="382" name="Google Shape;382;p45"/>
            <p:cNvSpPr/>
            <p:nvPr/>
          </p:nvSpPr>
          <p:spPr>
            <a:xfrm>
              <a:off x="-72650" y="1864050"/>
              <a:ext cx="1621475" cy="1621475"/>
            </a:xfrm>
            <a:custGeom>
              <a:rect b="b" l="l" r="r" t="t"/>
              <a:pathLst>
                <a:path extrusionOk="0" h="64859" w="64859">
                  <a:moveTo>
                    <a:pt x="7060" y="1"/>
                  </a:moveTo>
                  <a:lnTo>
                    <a:pt x="1" y="57794"/>
                  </a:lnTo>
                  <a:lnTo>
                    <a:pt x="57800" y="64858"/>
                  </a:lnTo>
                  <a:lnTo>
                    <a:pt x="64858" y="7060"/>
                  </a:lnTo>
                  <a:lnTo>
                    <a:pt x="58170" y="6238"/>
                  </a:lnTo>
                  <a:lnTo>
                    <a:pt x="58170" y="6238"/>
                  </a:lnTo>
                  <a:cubicBezTo>
                    <a:pt x="59249" y="7937"/>
                    <a:pt x="58324" y="10802"/>
                    <a:pt x="55874" y="10802"/>
                  </a:cubicBezTo>
                  <a:cubicBezTo>
                    <a:pt x="55742" y="10802"/>
                    <a:pt x="55605" y="10794"/>
                    <a:pt x="55465" y="10777"/>
                  </a:cubicBezTo>
                  <a:cubicBezTo>
                    <a:pt x="52716" y="10439"/>
                    <a:pt x="52395" y="7185"/>
                    <a:pt x="53935" y="5721"/>
                  </a:cubicBezTo>
                  <a:lnTo>
                    <a:pt x="48068" y="5008"/>
                  </a:lnTo>
                  <a:lnTo>
                    <a:pt x="48068" y="5008"/>
                  </a:lnTo>
                  <a:cubicBezTo>
                    <a:pt x="48897" y="6661"/>
                    <a:pt x="47978" y="9180"/>
                    <a:pt x="45724" y="9180"/>
                  </a:cubicBezTo>
                  <a:cubicBezTo>
                    <a:pt x="45596" y="9180"/>
                    <a:pt x="45463" y="9172"/>
                    <a:pt x="45325" y="9155"/>
                  </a:cubicBezTo>
                  <a:cubicBezTo>
                    <a:pt x="42784" y="8845"/>
                    <a:pt x="42397" y="5955"/>
                    <a:pt x="43671" y="4464"/>
                  </a:cubicBezTo>
                  <a:lnTo>
                    <a:pt x="37369" y="3702"/>
                  </a:lnTo>
                  <a:lnTo>
                    <a:pt x="37369" y="3702"/>
                  </a:lnTo>
                  <a:cubicBezTo>
                    <a:pt x="37603" y="3974"/>
                    <a:pt x="37782" y="4284"/>
                    <a:pt x="37907" y="4621"/>
                  </a:cubicBezTo>
                  <a:cubicBezTo>
                    <a:pt x="38098" y="5062"/>
                    <a:pt x="38169" y="5547"/>
                    <a:pt x="38109" y="6026"/>
                  </a:cubicBezTo>
                  <a:lnTo>
                    <a:pt x="37929" y="6728"/>
                  </a:lnTo>
                  <a:cubicBezTo>
                    <a:pt x="37487" y="7799"/>
                    <a:pt x="36466" y="8409"/>
                    <a:pt x="35415" y="8409"/>
                  </a:cubicBezTo>
                  <a:cubicBezTo>
                    <a:pt x="34849" y="8409"/>
                    <a:pt x="34274" y="8232"/>
                    <a:pt x="33777" y="7854"/>
                  </a:cubicBezTo>
                  <a:cubicBezTo>
                    <a:pt x="33472" y="7647"/>
                    <a:pt x="33211" y="7392"/>
                    <a:pt x="32998" y="7092"/>
                  </a:cubicBezTo>
                  <a:cubicBezTo>
                    <a:pt x="32558" y="6494"/>
                    <a:pt x="32340" y="5802"/>
                    <a:pt x="32432" y="5051"/>
                  </a:cubicBezTo>
                  <a:cubicBezTo>
                    <a:pt x="32519" y="4333"/>
                    <a:pt x="32884" y="3674"/>
                    <a:pt x="33450" y="3223"/>
                  </a:cubicBezTo>
                  <a:lnTo>
                    <a:pt x="26761" y="2406"/>
                  </a:lnTo>
                  <a:lnTo>
                    <a:pt x="26761" y="2406"/>
                  </a:lnTo>
                  <a:cubicBezTo>
                    <a:pt x="27618" y="4006"/>
                    <a:pt x="26733" y="6506"/>
                    <a:pt x="24519" y="6506"/>
                  </a:cubicBezTo>
                  <a:cubicBezTo>
                    <a:pt x="24398" y="6506"/>
                    <a:pt x="24273" y="6498"/>
                    <a:pt x="24144" y="6483"/>
                  </a:cubicBezTo>
                  <a:cubicBezTo>
                    <a:pt x="21662" y="6178"/>
                    <a:pt x="21303" y="3315"/>
                    <a:pt x="22587" y="1895"/>
                  </a:cubicBezTo>
                  <a:lnTo>
                    <a:pt x="17493" y="1274"/>
                  </a:lnTo>
                  <a:lnTo>
                    <a:pt x="17493" y="1274"/>
                  </a:lnTo>
                  <a:cubicBezTo>
                    <a:pt x="17536" y="1405"/>
                    <a:pt x="17564" y="1541"/>
                    <a:pt x="17585" y="1677"/>
                  </a:cubicBezTo>
                  <a:cubicBezTo>
                    <a:pt x="17607" y="2194"/>
                    <a:pt x="17651" y="2787"/>
                    <a:pt x="17389" y="3266"/>
                  </a:cubicBezTo>
                  <a:cubicBezTo>
                    <a:pt x="17134" y="3729"/>
                    <a:pt x="16927" y="4164"/>
                    <a:pt x="16464" y="4469"/>
                  </a:cubicBezTo>
                  <a:cubicBezTo>
                    <a:pt x="16002" y="4779"/>
                    <a:pt x="15577" y="5030"/>
                    <a:pt x="15011" y="5089"/>
                  </a:cubicBezTo>
                  <a:cubicBezTo>
                    <a:pt x="14876" y="5109"/>
                    <a:pt x="14739" y="5118"/>
                    <a:pt x="14603" y="5118"/>
                  </a:cubicBezTo>
                  <a:cubicBezTo>
                    <a:pt x="14237" y="5118"/>
                    <a:pt x="13872" y="5049"/>
                    <a:pt x="13531" y="4910"/>
                  </a:cubicBezTo>
                  <a:cubicBezTo>
                    <a:pt x="11838" y="4213"/>
                    <a:pt x="11256" y="2112"/>
                    <a:pt x="12355" y="648"/>
                  </a:cubicBezTo>
                  <a:lnTo>
                    <a:pt x="7060" y="1"/>
                  </a:lnTo>
                  <a:close/>
                </a:path>
              </a:pathLst>
            </a:custGeom>
            <a:solidFill>
              <a:schemeClr val="dk1">
                <a:alpha val="26789"/>
              </a:schemeClr>
            </a:solidFill>
            <a:ln>
              <a:noFill/>
            </a:ln>
            <a:effectLst>
              <a:outerShdw blurRad="100013" rotWithShape="0" algn="bl" dir="1200000" dist="19050">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5"/>
            <p:cNvSpPr/>
            <p:nvPr/>
          </p:nvSpPr>
          <p:spPr>
            <a:xfrm>
              <a:off x="-82425" y="1854000"/>
              <a:ext cx="1621450" cy="1621725"/>
            </a:xfrm>
            <a:custGeom>
              <a:rect b="b" l="l" r="r" t="t"/>
              <a:pathLst>
                <a:path extrusionOk="0" h="64869" w="64858">
                  <a:moveTo>
                    <a:pt x="7064" y="0"/>
                  </a:moveTo>
                  <a:lnTo>
                    <a:pt x="0" y="57810"/>
                  </a:lnTo>
                  <a:lnTo>
                    <a:pt x="57799" y="64868"/>
                  </a:lnTo>
                  <a:lnTo>
                    <a:pt x="64857" y="7064"/>
                  </a:lnTo>
                  <a:lnTo>
                    <a:pt x="58169" y="6248"/>
                  </a:lnTo>
                  <a:lnTo>
                    <a:pt x="58169" y="6248"/>
                  </a:lnTo>
                  <a:cubicBezTo>
                    <a:pt x="59248" y="7947"/>
                    <a:pt x="58323" y="10812"/>
                    <a:pt x="55873" y="10812"/>
                  </a:cubicBezTo>
                  <a:cubicBezTo>
                    <a:pt x="55741" y="10812"/>
                    <a:pt x="55605" y="10804"/>
                    <a:pt x="55464" y="10787"/>
                  </a:cubicBezTo>
                  <a:cubicBezTo>
                    <a:pt x="52715" y="10449"/>
                    <a:pt x="52394" y="7195"/>
                    <a:pt x="53935" y="5731"/>
                  </a:cubicBezTo>
                  <a:lnTo>
                    <a:pt x="48068" y="5018"/>
                  </a:lnTo>
                  <a:lnTo>
                    <a:pt x="48068" y="5018"/>
                  </a:lnTo>
                  <a:cubicBezTo>
                    <a:pt x="48897" y="6671"/>
                    <a:pt x="47982" y="9190"/>
                    <a:pt x="45724" y="9190"/>
                  </a:cubicBezTo>
                  <a:cubicBezTo>
                    <a:pt x="45595" y="9190"/>
                    <a:pt x="45462" y="9182"/>
                    <a:pt x="45325" y="9165"/>
                  </a:cubicBezTo>
                  <a:cubicBezTo>
                    <a:pt x="42783" y="8849"/>
                    <a:pt x="42397" y="5965"/>
                    <a:pt x="43670" y="4474"/>
                  </a:cubicBezTo>
                  <a:lnTo>
                    <a:pt x="37368" y="3701"/>
                  </a:lnTo>
                  <a:lnTo>
                    <a:pt x="37368" y="3701"/>
                  </a:lnTo>
                  <a:cubicBezTo>
                    <a:pt x="37602" y="3973"/>
                    <a:pt x="37781" y="4289"/>
                    <a:pt x="37907" y="4621"/>
                  </a:cubicBezTo>
                  <a:cubicBezTo>
                    <a:pt x="38097" y="5061"/>
                    <a:pt x="38168" y="5551"/>
                    <a:pt x="38108" y="6025"/>
                  </a:cubicBezTo>
                  <a:cubicBezTo>
                    <a:pt x="38048" y="6264"/>
                    <a:pt x="37988" y="6498"/>
                    <a:pt x="37928" y="6732"/>
                  </a:cubicBezTo>
                  <a:cubicBezTo>
                    <a:pt x="37486" y="7801"/>
                    <a:pt x="36463" y="8410"/>
                    <a:pt x="35412" y="8410"/>
                  </a:cubicBezTo>
                  <a:cubicBezTo>
                    <a:pt x="34846" y="8410"/>
                    <a:pt x="34272" y="8234"/>
                    <a:pt x="33776" y="7859"/>
                  </a:cubicBezTo>
                  <a:cubicBezTo>
                    <a:pt x="33471" y="7652"/>
                    <a:pt x="33210" y="7396"/>
                    <a:pt x="32998" y="7097"/>
                  </a:cubicBezTo>
                  <a:cubicBezTo>
                    <a:pt x="32557" y="6498"/>
                    <a:pt x="32339" y="5802"/>
                    <a:pt x="32432" y="5056"/>
                  </a:cubicBezTo>
                  <a:cubicBezTo>
                    <a:pt x="32519" y="4332"/>
                    <a:pt x="32889" y="3679"/>
                    <a:pt x="33455" y="3222"/>
                  </a:cubicBezTo>
                  <a:lnTo>
                    <a:pt x="26766" y="2406"/>
                  </a:lnTo>
                  <a:lnTo>
                    <a:pt x="26766" y="2406"/>
                  </a:lnTo>
                  <a:cubicBezTo>
                    <a:pt x="27623" y="4005"/>
                    <a:pt x="26737" y="6505"/>
                    <a:pt x="24523" y="6505"/>
                  </a:cubicBezTo>
                  <a:cubicBezTo>
                    <a:pt x="24402" y="6505"/>
                    <a:pt x="24277" y="6497"/>
                    <a:pt x="24148" y="6482"/>
                  </a:cubicBezTo>
                  <a:cubicBezTo>
                    <a:pt x="21666" y="6177"/>
                    <a:pt x="21307" y="3320"/>
                    <a:pt x="22592" y="1899"/>
                  </a:cubicBezTo>
                  <a:lnTo>
                    <a:pt x="17497" y="1274"/>
                  </a:lnTo>
                  <a:lnTo>
                    <a:pt x="17497" y="1274"/>
                  </a:lnTo>
                  <a:cubicBezTo>
                    <a:pt x="17541" y="1410"/>
                    <a:pt x="17568" y="1540"/>
                    <a:pt x="17590" y="1676"/>
                  </a:cubicBezTo>
                  <a:cubicBezTo>
                    <a:pt x="17612" y="2193"/>
                    <a:pt x="17655" y="2787"/>
                    <a:pt x="17394" y="3265"/>
                  </a:cubicBezTo>
                  <a:cubicBezTo>
                    <a:pt x="17138" y="3728"/>
                    <a:pt x="16931" y="4163"/>
                    <a:pt x="16469" y="4474"/>
                  </a:cubicBezTo>
                  <a:cubicBezTo>
                    <a:pt x="16006" y="4778"/>
                    <a:pt x="15582" y="5029"/>
                    <a:pt x="15016" y="5089"/>
                  </a:cubicBezTo>
                  <a:cubicBezTo>
                    <a:pt x="14879" y="5110"/>
                    <a:pt x="14741" y="5120"/>
                    <a:pt x="14604" y="5120"/>
                  </a:cubicBezTo>
                  <a:cubicBezTo>
                    <a:pt x="14238" y="5120"/>
                    <a:pt x="13875" y="5047"/>
                    <a:pt x="13535" y="4909"/>
                  </a:cubicBezTo>
                  <a:cubicBezTo>
                    <a:pt x="11843" y="4218"/>
                    <a:pt x="11260" y="2112"/>
                    <a:pt x="12360" y="648"/>
                  </a:cubicBezTo>
                  <a:lnTo>
                    <a:pt x="7064" y="0"/>
                  </a:lnTo>
                  <a:close/>
                </a:path>
              </a:pathLst>
            </a:custGeom>
            <a:solidFill>
              <a:schemeClr val="accent1"/>
            </a:solidFill>
            <a:ln>
              <a:noFill/>
            </a:ln>
            <a:effectLst>
              <a:outerShdw blurRad="71438" rotWithShape="0" algn="bl" dir="1200000" dist="19050">
                <a:srgbClr val="000000">
                  <a:alpha val="4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5"/>
            <p:cNvSpPr/>
            <p:nvPr/>
          </p:nvSpPr>
          <p:spPr>
            <a:xfrm>
              <a:off x="-331425" y="1579700"/>
              <a:ext cx="1101300" cy="649025"/>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45"/>
          <p:cNvSpPr txBox="1"/>
          <p:nvPr>
            <p:ph idx="4294967295" type="body"/>
          </p:nvPr>
        </p:nvSpPr>
        <p:spPr>
          <a:xfrm rot="390679">
            <a:off x="1134314" y="2553565"/>
            <a:ext cx="2240754" cy="1595821"/>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If two samples are similar in both visual and audio feature space, then they are more likely to be semantically related.</a:t>
            </a:r>
            <a:endParaRPr sz="1300">
              <a:solidFill>
                <a:schemeClr val="dk2"/>
              </a:solidFill>
            </a:endParaRPr>
          </a:p>
          <a:p>
            <a:pPr indent="0" lvl="0" marL="0" rtl="0" algn="l">
              <a:spcBef>
                <a:spcPts val="1600"/>
              </a:spcBef>
              <a:spcAft>
                <a:spcPts val="1600"/>
              </a:spcAft>
              <a:buNone/>
            </a:pPr>
            <a:r>
              <a:t/>
            </a:r>
            <a:endParaRPr sz="1300">
              <a:solidFill>
                <a:schemeClr val="dk2"/>
              </a:solidFill>
            </a:endParaRPr>
          </a:p>
        </p:txBody>
      </p:sp>
      <p:sp>
        <p:nvSpPr>
          <p:cNvPr id="386" name="Google Shape;386;p45"/>
          <p:cNvSpPr txBox="1"/>
          <p:nvPr>
            <p:ph idx="4294967295" type="body"/>
          </p:nvPr>
        </p:nvSpPr>
        <p:spPr>
          <a:xfrm>
            <a:off x="5044725" y="539500"/>
            <a:ext cx="3224400" cy="4069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sz="1400">
                <a:solidFill>
                  <a:schemeClr val="dk1"/>
                </a:solidFill>
              </a:rPr>
              <a:t>‘Positive’ samples: instances that agree in both feature spaces</a:t>
            </a:r>
            <a:endParaRPr sz="1400">
              <a:solidFill>
                <a:schemeClr val="dk1"/>
              </a:solidFill>
            </a:endParaRPr>
          </a:p>
          <a:p>
            <a:pPr indent="-317500" lvl="0" marL="457200" rtl="0" algn="l">
              <a:spcBef>
                <a:spcPts val="1600"/>
              </a:spcBef>
              <a:spcAft>
                <a:spcPts val="0"/>
              </a:spcAft>
              <a:buClr>
                <a:schemeClr val="dk2"/>
              </a:buClr>
              <a:buSzPts val="1400"/>
              <a:buChar char="●"/>
            </a:pPr>
            <a:r>
              <a:rPr lang="en" sz="1400">
                <a:solidFill>
                  <a:schemeClr val="dk1"/>
                </a:solidFill>
              </a:rPr>
              <a:t>‘Negative’ samples: </a:t>
            </a:r>
            <a:r>
              <a:rPr lang="en" sz="1400">
                <a:solidFill>
                  <a:schemeClr val="dk2"/>
                </a:solidFill>
              </a:rPr>
              <a:t>examples with a poor agreement in either (or both) spaces</a:t>
            </a:r>
            <a:endParaRPr sz="1400">
              <a:solidFill>
                <a:schemeClr val="dk2"/>
              </a:solidFill>
            </a:endParaRPr>
          </a:p>
          <a:p>
            <a:pPr indent="-317500" lvl="0" marL="457200" marR="0" rtl="0" algn="l">
              <a:lnSpc>
                <a:spcPct val="100000"/>
              </a:lnSpc>
              <a:spcBef>
                <a:spcPts val="1600"/>
              </a:spcBef>
              <a:spcAft>
                <a:spcPts val="0"/>
              </a:spcAft>
              <a:buClr>
                <a:schemeClr val="dk2"/>
              </a:buClr>
              <a:buSzPts val="1400"/>
              <a:buChar char="●"/>
            </a:pPr>
            <a:r>
              <a:rPr lang="en" sz="1400">
                <a:solidFill>
                  <a:schemeClr val="dk2"/>
                </a:solidFill>
              </a:rPr>
              <a:t>Compared to instance discrimination methods </a:t>
            </a:r>
            <a:endParaRPr sz="1400">
              <a:solidFill>
                <a:schemeClr val="dk2"/>
              </a:solidFill>
            </a:endParaRPr>
          </a:p>
          <a:p>
            <a:pPr indent="-317500" lvl="1" marL="914400" marR="0" rtl="0" algn="l">
              <a:lnSpc>
                <a:spcPct val="100000"/>
              </a:lnSpc>
              <a:spcBef>
                <a:spcPts val="0"/>
              </a:spcBef>
              <a:spcAft>
                <a:spcPts val="0"/>
              </a:spcAft>
              <a:buClr>
                <a:schemeClr val="dk2"/>
              </a:buClr>
              <a:buSzPts val="1400"/>
              <a:buChar char="○"/>
            </a:pPr>
            <a:r>
              <a:rPr lang="en">
                <a:solidFill>
                  <a:schemeClr val="dk2"/>
                </a:solidFill>
              </a:rPr>
              <a:t>L</a:t>
            </a:r>
            <a:r>
              <a:rPr lang="en" sz="1400">
                <a:solidFill>
                  <a:schemeClr val="dk2"/>
                </a:solidFill>
              </a:rPr>
              <a:t>arger positive set of semantically related</a:t>
            </a:r>
            <a:r>
              <a:rPr lang="en">
                <a:solidFill>
                  <a:schemeClr val="dk2"/>
                </a:solidFill>
              </a:rPr>
              <a:t> </a:t>
            </a:r>
            <a:r>
              <a:rPr lang="en" sz="1400">
                <a:solidFill>
                  <a:schemeClr val="dk2"/>
                </a:solidFill>
              </a:rPr>
              <a:t>instances </a:t>
            </a:r>
            <a:endParaRPr>
              <a:solidFill>
                <a:schemeClr val="dk2"/>
              </a:solidFill>
            </a:endParaRPr>
          </a:p>
          <a:p>
            <a:pPr indent="-317500" lvl="1" marL="914400" marR="0" rtl="0" algn="l">
              <a:lnSpc>
                <a:spcPct val="100000"/>
              </a:lnSpc>
              <a:spcBef>
                <a:spcPts val="0"/>
              </a:spcBef>
              <a:spcAft>
                <a:spcPts val="0"/>
              </a:spcAft>
              <a:buClr>
                <a:schemeClr val="dk2"/>
              </a:buClr>
              <a:buSzPts val="1400"/>
              <a:buChar char="○"/>
            </a:pPr>
            <a:r>
              <a:rPr lang="en">
                <a:solidFill>
                  <a:schemeClr val="dk2"/>
                </a:solidFill>
              </a:rPr>
              <a:t>M</a:t>
            </a:r>
            <a:r>
              <a:rPr lang="en" sz="1400">
                <a:solidFill>
                  <a:schemeClr val="dk2"/>
                </a:solidFill>
              </a:rPr>
              <a:t>ore reliable negative set</a:t>
            </a:r>
            <a:endParaRPr sz="14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idx="8" type="title"/>
          </p:nvPr>
        </p:nvSpPr>
        <p:spPr>
          <a:xfrm>
            <a:off x="1241525" y="711176"/>
            <a:ext cx="2420700" cy="6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89" name="Google Shape;189;p28"/>
          <p:cNvSpPr/>
          <p:nvPr/>
        </p:nvSpPr>
        <p:spPr>
          <a:xfrm>
            <a:off x="7639575" y="711175"/>
            <a:ext cx="674863" cy="488424"/>
          </a:xfrm>
          <a:custGeom>
            <a:rect b="b" l="l" r="r" t="t"/>
            <a:pathLst>
              <a:path extrusionOk="0" h="25582" w="35347">
                <a:moveTo>
                  <a:pt x="32086" y="1331"/>
                </a:moveTo>
                <a:cubicBezTo>
                  <a:pt x="32060" y="1725"/>
                  <a:pt x="32014" y="2116"/>
                  <a:pt x="31884" y="2511"/>
                </a:cubicBezTo>
                <a:cubicBezTo>
                  <a:pt x="31710" y="3037"/>
                  <a:pt x="31422" y="3448"/>
                  <a:pt x="31140" y="3873"/>
                </a:cubicBezTo>
                <a:lnTo>
                  <a:pt x="31140" y="3875"/>
                </a:lnTo>
                <a:cubicBezTo>
                  <a:pt x="31045" y="3802"/>
                  <a:pt x="30957" y="3717"/>
                  <a:pt x="30879" y="3626"/>
                </a:cubicBezTo>
                <a:cubicBezTo>
                  <a:pt x="30960" y="3537"/>
                  <a:pt x="31004" y="3420"/>
                  <a:pt x="31004" y="3300"/>
                </a:cubicBezTo>
                <a:cubicBezTo>
                  <a:pt x="31012" y="2456"/>
                  <a:pt x="31170" y="1364"/>
                  <a:pt x="32086" y="1331"/>
                </a:cubicBezTo>
                <a:close/>
                <a:moveTo>
                  <a:pt x="33448" y="2151"/>
                </a:moveTo>
                <a:lnTo>
                  <a:pt x="33448" y="2151"/>
                </a:lnTo>
                <a:cubicBezTo>
                  <a:pt x="33674" y="2664"/>
                  <a:pt x="33586" y="3318"/>
                  <a:pt x="33167" y="3795"/>
                </a:cubicBezTo>
                <a:cubicBezTo>
                  <a:pt x="33046" y="3933"/>
                  <a:pt x="32896" y="4044"/>
                  <a:pt x="32729" y="4118"/>
                </a:cubicBezTo>
                <a:cubicBezTo>
                  <a:pt x="33098" y="3528"/>
                  <a:pt x="33326" y="2819"/>
                  <a:pt x="33448" y="2151"/>
                </a:cubicBezTo>
                <a:close/>
                <a:moveTo>
                  <a:pt x="32524" y="1387"/>
                </a:moveTo>
                <a:cubicBezTo>
                  <a:pt x="32540" y="1390"/>
                  <a:pt x="32555" y="1392"/>
                  <a:pt x="32571" y="1397"/>
                </a:cubicBezTo>
                <a:cubicBezTo>
                  <a:pt x="32884" y="1486"/>
                  <a:pt x="33123" y="1661"/>
                  <a:pt x="33289" y="1878"/>
                </a:cubicBezTo>
                <a:cubicBezTo>
                  <a:pt x="33081" y="2445"/>
                  <a:pt x="32804" y="2943"/>
                  <a:pt x="32503" y="3432"/>
                </a:cubicBezTo>
                <a:cubicBezTo>
                  <a:pt x="32416" y="3432"/>
                  <a:pt x="32336" y="3480"/>
                  <a:pt x="32295" y="3557"/>
                </a:cubicBezTo>
                <a:cubicBezTo>
                  <a:pt x="32169" y="3777"/>
                  <a:pt x="32049" y="4000"/>
                  <a:pt x="31925" y="4221"/>
                </a:cubicBezTo>
                <a:cubicBezTo>
                  <a:pt x="31817" y="4204"/>
                  <a:pt x="31712" y="4175"/>
                  <a:pt x="31611" y="4138"/>
                </a:cubicBezTo>
                <a:cubicBezTo>
                  <a:pt x="32171" y="3413"/>
                  <a:pt x="32513" y="2340"/>
                  <a:pt x="32524" y="1387"/>
                </a:cubicBezTo>
                <a:close/>
                <a:moveTo>
                  <a:pt x="9407" y="5159"/>
                </a:moveTo>
                <a:cubicBezTo>
                  <a:pt x="10187" y="6580"/>
                  <a:pt x="10603" y="7882"/>
                  <a:pt x="10645" y="9398"/>
                </a:cubicBezTo>
                <a:cubicBezTo>
                  <a:pt x="10279" y="9775"/>
                  <a:pt x="9939" y="10175"/>
                  <a:pt x="9627" y="10596"/>
                </a:cubicBezTo>
                <a:lnTo>
                  <a:pt x="9626" y="10596"/>
                </a:lnTo>
                <a:cubicBezTo>
                  <a:pt x="9570" y="10548"/>
                  <a:pt x="9511" y="10506"/>
                  <a:pt x="9457" y="10455"/>
                </a:cubicBezTo>
                <a:cubicBezTo>
                  <a:pt x="8958" y="9988"/>
                  <a:pt x="8631" y="9478"/>
                  <a:pt x="8445" y="8950"/>
                </a:cubicBezTo>
                <a:cubicBezTo>
                  <a:pt x="8239" y="7563"/>
                  <a:pt x="8522" y="6110"/>
                  <a:pt x="9407" y="5159"/>
                </a:cubicBezTo>
                <a:close/>
                <a:moveTo>
                  <a:pt x="14031" y="4662"/>
                </a:moveTo>
                <a:lnTo>
                  <a:pt x="14031" y="4662"/>
                </a:lnTo>
                <a:cubicBezTo>
                  <a:pt x="15409" y="5488"/>
                  <a:pt x="16195" y="7133"/>
                  <a:pt x="15661" y="8877"/>
                </a:cubicBezTo>
                <a:lnTo>
                  <a:pt x="15659" y="8877"/>
                </a:lnTo>
                <a:cubicBezTo>
                  <a:pt x="15430" y="9624"/>
                  <a:pt x="15018" y="10217"/>
                  <a:pt x="14503" y="10657"/>
                </a:cubicBezTo>
                <a:cubicBezTo>
                  <a:pt x="15162" y="8733"/>
                  <a:pt x="15142" y="6226"/>
                  <a:pt x="14031" y="4662"/>
                </a:cubicBezTo>
                <a:close/>
                <a:moveTo>
                  <a:pt x="12255" y="4111"/>
                </a:moveTo>
                <a:lnTo>
                  <a:pt x="12255" y="4111"/>
                </a:lnTo>
                <a:cubicBezTo>
                  <a:pt x="12734" y="4141"/>
                  <a:pt x="13204" y="4257"/>
                  <a:pt x="13641" y="4456"/>
                </a:cubicBezTo>
                <a:cubicBezTo>
                  <a:pt x="13946" y="5706"/>
                  <a:pt x="14445" y="6784"/>
                  <a:pt x="14438" y="8128"/>
                </a:cubicBezTo>
                <a:cubicBezTo>
                  <a:pt x="14433" y="9221"/>
                  <a:pt x="14153" y="10170"/>
                  <a:pt x="13778" y="11136"/>
                </a:cubicBezTo>
                <a:lnTo>
                  <a:pt x="13777" y="11136"/>
                </a:lnTo>
                <a:cubicBezTo>
                  <a:pt x="13579" y="11237"/>
                  <a:pt x="13371" y="11320"/>
                  <a:pt x="13158" y="11383"/>
                </a:cubicBezTo>
                <a:cubicBezTo>
                  <a:pt x="13508" y="10596"/>
                  <a:pt x="13480" y="9389"/>
                  <a:pt x="13480" y="8738"/>
                </a:cubicBezTo>
                <a:cubicBezTo>
                  <a:pt x="13481" y="7105"/>
                  <a:pt x="13101" y="5512"/>
                  <a:pt x="12255" y="4111"/>
                </a:cubicBezTo>
                <a:close/>
                <a:moveTo>
                  <a:pt x="10574" y="4370"/>
                </a:moveTo>
                <a:cubicBezTo>
                  <a:pt x="11032" y="5394"/>
                  <a:pt x="11434" y="6425"/>
                  <a:pt x="11654" y="7535"/>
                </a:cubicBezTo>
                <a:cubicBezTo>
                  <a:pt x="11731" y="7917"/>
                  <a:pt x="12221" y="10964"/>
                  <a:pt x="11674" y="11503"/>
                </a:cubicBezTo>
                <a:cubicBezTo>
                  <a:pt x="11256" y="11451"/>
                  <a:pt x="10850" y="11331"/>
                  <a:pt x="10471" y="11147"/>
                </a:cubicBezTo>
                <a:cubicBezTo>
                  <a:pt x="10513" y="11076"/>
                  <a:pt x="10551" y="11003"/>
                  <a:pt x="10593" y="10933"/>
                </a:cubicBezTo>
                <a:cubicBezTo>
                  <a:pt x="10613" y="10979"/>
                  <a:pt x="10666" y="11005"/>
                  <a:pt x="10718" y="11005"/>
                </a:cubicBezTo>
                <a:cubicBezTo>
                  <a:pt x="10776" y="11005"/>
                  <a:pt x="10833" y="10974"/>
                  <a:pt x="10849" y="10909"/>
                </a:cubicBezTo>
                <a:cubicBezTo>
                  <a:pt x="10901" y="10692"/>
                  <a:pt x="10939" y="10473"/>
                  <a:pt x="10966" y="10253"/>
                </a:cubicBezTo>
                <a:cubicBezTo>
                  <a:pt x="11086" y="10020"/>
                  <a:pt x="11201" y="9789"/>
                  <a:pt x="11304" y="9554"/>
                </a:cubicBezTo>
                <a:cubicBezTo>
                  <a:pt x="11399" y="9337"/>
                  <a:pt x="11239" y="9113"/>
                  <a:pt x="11045" y="9113"/>
                </a:cubicBezTo>
                <a:cubicBezTo>
                  <a:pt x="11035" y="9113"/>
                  <a:pt x="11025" y="9113"/>
                  <a:pt x="11016" y="9115"/>
                </a:cubicBezTo>
                <a:cubicBezTo>
                  <a:pt x="10959" y="7642"/>
                  <a:pt x="10449" y="6136"/>
                  <a:pt x="9532" y="5039"/>
                </a:cubicBezTo>
                <a:cubicBezTo>
                  <a:pt x="9833" y="4751"/>
                  <a:pt x="10187" y="4523"/>
                  <a:pt x="10574" y="4370"/>
                </a:cubicBezTo>
                <a:close/>
                <a:moveTo>
                  <a:pt x="12017" y="4105"/>
                </a:moveTo>
                <a:cubicBezTo>
                  <a:pt x="12017" y="4115"/>
                  <a:pt x="12020" y="4125"/>
                  <a:pt x="12023" y="4134"/>
                </a:cubicBezTo>
                <a:cubicBezTo>
                  <a:pt x="12459" y="5230"/>
                  <a:pt x="12828" y="6325"/>
                  <a:pt x="12963" y="7502"/>
                </a:cubicBezTo>
                <a:cubicBezTo>
                  <a:pt x="13008" y="7897"/>
                  <a:pt x="13034" y="10935"/>
                  <a:pt x="12588" y="11499"/>
                </a:cubicBezTo>
                <a:lnTo>
                  <a:pt x="12586" y="11499"/>
                </a:lnTo>
                <a:cubicBezTo>
                  <a:pt x="12468" y="11513"/>
                  <a:pt x="12349" y="11524"/>
                  <a:pt x="12230" y="11527"/>
                </a:cubicBezTo>
                <a:cubicBezTo>
                  <a:pt x="12489" y="10895"/>
                  <a:pt x="12334" y="9818"/>
                  <a:pt x="12313" y="9394"/>
                </a:cubicBezTo>
                <a:cubicBezTo>
                  <a:pt x="12224" y="7606"/>
                  <a:pt x="11756" y="5824"/>
                  <a:pt x="10864" y="4269"/>
                </a:cubicBezTo>
                <a:cubicBezTo>
                  <a:pt x="11115" y="4193"/>
                  <a:pt x="11375" y="4142"/>
                  <a:pt x="11637" y="4117"/>
                </a:cubicBezTo>
                <a:cubicBezTo>
                  <a:pt x="11766" y="4105"/>
                  <a:pt x="11891" y="4105"/>
                  <a:pt x="12017" y="4105"/>
                </a:cubicBezTo>
                <a:close/>
                <a:moveTo>
                  <a:pt x="25741" y="16319"/>
                </a:moveTo>
                <a:cubicBezTo>
                  <a:pt x="26033" y="16319"/>
                  <a:pt x="26325" y="16353"/>
                  <a:pt x="26608" y="16425"/>
                </a:cubicBezTo>
                <a:cubicBezTo>
                  <a:pt x="26757" y="16463"/>
                  <a:pt x="26903" y="16513"/>
                  <a:pt x="27044" y="16574"/>
                </a:cubicBezTo>
                <a:cubicBezTo>
                  <a:pt x="28124" y="17916"/>
                  <a:pt x="26413" y="20133"/>
                  <a:pt x="25036" y="20799"/>
                </a:cubicBezTo>
                <a:cubicBezTo>
                  <a:pt x="24616" y="21002"/>
                  <a:pt x="24156" y="21111"/>
                  <a:pt x="23701" y="21111"/>
                </a:cubicBezTo>
                <a:cubicBezTo>
                  <a:pt x="23171" y="21111"/>
                  <a:pt x="22648" y="20963"/>
                  <a:pt x="22200" y="20645"/>
                </a:cubicBezTo>
                <a:cubicBezTo>
                  <a:pt x="21851" y="20398"/>
                  <a:pt x="21618" y="20077"/>
                  <a:pt x="21492" y="19731"/>
                </a:cubicBezTo>
                <a:cubicBezTo>
                  <a:pt x="21476" y="19396"/>
                  <a:pt x="21503" y="19061"/>
                  <a:pt x="21572" y="18733"/>
                </a:cubicBezTo>
                <a:cubicBezTo>
                  <a:pt x="21617" y="18728"/>
                  <a:pt x="21662" y="18715"/>
                  <a:pt x="21702" y="18694"/>
                </a:cubicBezTo>
                <a:cubicBezTo>
                  <a:pt x="22164" y="18440"/>
                  <a:pt x="22446" y="18033"/>
                  <a:pt x="22768" y="17649"/>
                </a:cubicBezTo>
                <a:cubicBezTo>
                  <a:pt x="23416" y="18221"/>
                  <a:pt x="24064" y="18791"/>
                  <a:pt x="24704" y="19359"/>
                </a:cubicBezTo>
                <a:cubicBezTo>
                  <a:pt x="24857" y="19496"/>
                  <a:pt x="25027" y="19554"/>
                  <a:pt x="25190" y="19554"/>
                </a:cubicBezTo>
                <a:cubicBezTo>
                  <a:pt x="25767" y="19554"/>
                  <a:pt x="26268" y="18836"/>
                  <a:pt x="25734" y="18328"/>
                </a:cubicBezTo>
                <a:cubicBezTo>
                  <a:pt x="25166" y="17789"/>
                  <a:pt x="24597" y="17246"/>
                  <a:pt x="24027" y="16699"/>
                </a:cubicBezTo>
                <a:cubicBezTo>
                  <a:pt x="24563" y="16456"/>
                  <a:pt x="25153" y="16319"/>
                  <a:pt x="25741" y="16319"/>
                </a:cubicBezTo>
                <a:close/>
                <a:moveTo>
                  <a:pt x="27895" y="17098"/>
                </a:moveTo>
                <a:cubicBezTo>
                  <a:pt x="28227" y="17383"/>
                  <a:pt x="28508" y="17724"/>
                  <a:pt x="28723" y="18106"/>
                </a:cubicBezTo>
                <a:cubicBezTo>
                  <a:pt x="28458" y="19552"/>
                  <a:pt x="27924" y="20816"/>
                  <a:pt x="26655" y="21718"/>
                </a:cubicBezTo>
                <a:cubicBezTo>
                  <a:pt x="25884" y="22266"/>
                  <a:pt x="25025" y="22582"/>
                  <a:pt x="24076" y="22639"/>
                </a:cubicBezTo>
                <a:cubicBezTo>
                  <a:pt x="24017" y="22642"/>
                  <a:pt x="23950" y="22644"/>
                  <a:pt x="23875" y="22644"/>
                </a:cubicBezTo>
                <a:cubicBezTo>
                  <a:pt x="23571" y="22644"/>
                  <a:pt x="23149" y="22613"/>
                  <a:pt x="22716" y="22526"/>
                </a:cubicBezTo>
                <a:cubicBezTo>
                  <a:pt x="22231" y="22010"/>
                  <a:pt x="21886" y="21431"/>
                  <a:pt x="21690" y="20830"/>
                </a:cubicBezTo>
                <a:lnTo>
                  <a:pt x="21690" y="20830"/>
                </a:lnTo>
                <a:cubicBezTo>
                  <a:pt x="22236" y="21348"/>
                  <a:pt x="23021" y="21617"/>
                  <a:pt x="23774" y="21617"/>
                </a:cubicBezTo>
                <a:cubicBezTo>
                  <a:pt x="23888" y="21617"/>
                  <a:pt x="24001" y="21610"/>
                  <a:pt x="24112" y="21598"/>
                </a:cubicBezTo>
                <a:cubicBezTo>
                  <a:pt x="25882" y="21400"/>
                  <a:pt x="28208" y="18898"/>
                  <a:pt x="27895" y="17098"/>
                </a:cubicBezTo>
                <a:close/>
                <a:moveTo>
                  <a:pt x="4132" y="21347"/>
                </a:moveTo>
                <a:lnTo>
                  <a:pt x="4132" y="21347"/>
                </a:lnTo>
                <a:cubicBezTo>
                  <a:pt x="4450" y="21713"/>
                  <a:pt x="4661" y="22218"/>
                  <a:pt x="4648" y="22688"/>
                </a:cubicBezTo>
                <a:cubicBezTo>
                  <a:pt x="4476" y="22239"/>
                  <a:pt x="4293" y="21798"/>
                  <a:pt x="4132" y="21347"/>
                </a:cubicBezTo>
                <a:close/>
                <a:moveTo>
                  <a:pt x="2094" y="22062"/>
                </a:moveTo>
                <a:cubicBezTo>
                  <a:pt x="2166" y="22580"/>
                  <a:pt x="2241" y="23104"/>
                  <a:pt x="2354" y="23612"/>
                </a:cubicBezTo>
                <a:cubicBezTo>
                  <a:pt x="2209" y="23502"/>
                  <a:pt x="2084" y="23367"/>
                  <a:pt x="1985" y="23213"/>
                </a:cubicBezTo>
                <a:cubicBezTo>
                  <a:pt x="1858" y="23010"/>
                  <a:pt x="1761" y="22723"/>
                  <a:pt x="1712" y="22412"/>
                </a:cubicBezTo>
                <a:cubicBezTo>
                  <a:pt x="1816" y="22378"/>
                  <a:pt x="1908" y="22323"/>
                  <a:pt x="1972" y="22248"/>
                </a:cubicBezTo>
                <a:cubicBezTo>
                  <a:pt x="2019" y="22190"/>
                  <a:pt x="2059" y="22128"/>
                  <a:pt x="2094" y="22062"/>
                </a:cubicBezTo>
                <a:close/>
                <a:moveTo>
                  <a:pt x="29081" y="18929"/>
                </a:moveTo>
                <a:lnTo>
                  <a:pt x="29081" y="18930"/>
                </a:lnTo>
                <a:cubicBezTo>
                  <a:pt x="29363" y="19840"/>
                  <a:pt x="29336" y="20848"/>
                  <a:pt x="28921" y="21706"/>
                </a:cubicBezTo>
                <a:cubicBezTo>
                  <a:pt x="28288" y="23017"/>
                  <a:pt x="26888" y="23727"/>
                  <a:pt x="25492" y="23727"/>
                </a:cubicBezTo>
                <a:cubicBezTo>
                  <a:pt x="24668" y="23727"/>
                  <a:pt x="23846" y="23480"/>
                  <a:pt x="23183" y="22963"/>
                </a:cubicBezTo>
                <a:lnTo>
                  <a:pt x="23183" y="22963"/>
                </a:lnTo>
                <a:cubicBezTo>
                  <a:pt x="23552" y="23022"/>
                  <a:pt x="23905" y="23051"/>
                  <a:pt x="24198" y="23051"/>
                </a:cubicBezTo>
                <a:cubicBezTo>
                  <a:pt x="24347" y="23051"/>
                  <a:pt x="24480" y="23044"/>
                  <a:pt x="24592" y="23029"/>
                </a:cubicBezTo>
                <a:cubicBezTo>
                  <a:pt x="26773" y="22734"/>
                  <a:pt x="28616" y="21040"/>
                  <a:pt x="29081" y="18929"/>
                </a:cubicBezTo>
                <a:close/>
                <a:moveTo>
                  <a:pt x="3135" y="20825"/>
                </a:moveTo>
                <a:cubicBezTo>
                  <a:pt x="3311" y="20825"/>
                  <a:pt x="3491" y="20875"/>
                  <a:pt x="3656" y="20961"/>
                </a:cubicBezTo>
                <a:cubicBezTo>
                  <a:pt x="3657" y="20976"/>
                  <a:pt x="3661" y="20993"/>
                  <a:pt x="3663" y="21009"/>
                </a:cubicBezTo>
                <a:cubicBezTo>
                  <a:pt x="3656" y="21030"/>
                  <a:pt x="3647" y="21051"/>
                  <a:pt x="3641" y="21072"/>
                </a:cubicBezTo>
                <a:cubicBezTo>
                  <a:pt x="3621" y="21137"/>
                  <a:pt x="3651" y="21196"/>
                  <a:pt x="3697" y="21233"/>
                </a:cubicBezTo>
                <a:cubicBezTo>
                  <a:pt x="3821" y="21992"/>
                  <a:pt x="4033" y="22752"/>
                  <a:pt x="4420" y="23383"/>
                </a:cubicBezTo>
                <a:cubicBezTo>
                  <a:pt x="4377" y="23441"/>
                  <a:pt x="4329" y="23494"/>
                  <a:pt x="4277" y="23544"/>
                </a:cubicBezTo>
                <a:lnTo>
                  <a:pt x="4276" y="23544"/>
                </a:lnTo>
                <a:cubicBezTo>
                  <a:pt x="4147" y="23661"/>
                  <a:pt x="3999" y="23755"/>
                  <a:pt x="3838" y="23822"/>
                </a:cubicBezTo>
                <a:cubicBezTo>
                  <a:pt x="3681" y="23377"/>
                  <a:pt x="3463" y="22951"/>
                  <a:pt x="3325" y="22494"/>
                </a:cubicBezTo>
                <a:cubicBezTo>
                  <a:pt x="3162" y="21951"/>
                  <a:pt x="3080" y="21394"/>
                  <a:pt x="2974" y="20839"/>
                </a:cubicBezTo>
                <a:cubicBezTo>
                  <a:pt x="3027" y="20830"/>
                  <a:pt x="3081" y="20825"/>
                  <a:pt x="3135" y="20825"/>
                </a:cubicBezTo>
                <a:close/>
                <a:moveTo>
                  <a:pt x="2618" y="21003"/>
                </a:moveTo>
                <a:lnTo>
                  <a:pt x="2618" y="21003"/>
                </a:lnTo>
                <a:cubicBezTo>
                  <a:pt x="2610" y="21938"/>
                  <a:pt x="2832" y="23104"/>
                  <a:pt x="3325" y="23932"/>
                </a:cubicBezTo>
                <a:cubicBezTo>
                  <a:pt x="3310" y="23933"/>
                  <a:pt x="3294" y="23933"/>
                  <a:pt x="3278" y="23933"/>
                </a:cubicBezTo>
                <a:cubicBezTo>
                  <a:pt x="3134" y="23933"/>
                  <a:pt x="2991" y="23913"/>
                  <a:pt x="2853" y="23872"/>
                </a:cubicBezTo>
                <a:cubicBezTo>
                  <a:pt x="2744" y="23067"/>
                  <a:pt x="2516" y="22253"/>
                  <a:pt x="2314" y="21464"/>
                </a:cubicBezTo>
                <a:cubicBezTo>
                  <a:pt x="2350" y="21361"/>
                  <a:pt x="2400" y="21260"/>
                  <a:pt x="2462" y="21169"/>
                </a:cubicBezTo>
                <a:cubicBezTo>
                  <a:pt x="2506" y="21107"/>
                  <a:pt x="2558" y="21051"/>
                  <a:pt x="2618" y="21003"/>
                </a:cubicBezTo>
                <a:close/>
                <a:moveTo>
                  <a:pt x="32126" y="1"/>
                </a:moveTo>
                <a:cubicBezTo>
                  <a:pt x="31323" y="1"/>
                  <a:pt x="30546" y="369"/>
                  <a:pt x="30075" y="1049"/>
                </a:cubicBezTo>
                <a:cubicBezTo>
                  <a:pt x="29894" y="1313"/>
                  <a:pt x="29762" y="1606"/>
                  <a:pt x="29685" y="1915"/>
                </a:cubicBezTo>
                <a:cubicBezTo>
                  <a:pt x="29466" y="2456"/>
                  <a:pt x="29447" y="3070"/>
                  <a:pt x="29668" y="3630"/>
                </a:cubicBezTo>
                <a:cubicBezTo>
                  <a:pt x="29978" y="4415"/>
                  <a:pt x="30637" y="4960"/>
                  <a:pt x="31382" y="5195"/>
                </a:cubicBezTo>
                <a:cubicBezTo>
                  <a:pt x="30546" y="6732"/>
                  <a:pt x="29755" y="8294"/>
                  <a:pt x="29009" y="9878"/>
                </a:cubicBezTo>
                <a:cubicBezTo>
                  <a:pt x="28225" y="11546"/>
                  <a:pt x="27286" y="13351"/>
                  <a:pt x="26770" y="15158"/>
                </a:cubicBezTo>
                <a:cubicBezTo>
                  <a:pt x="26431" y="15086"/>
                  <a:pt x="26084" y="15051"/>
                  <a:pt x="25737" y="15051"/>
                </a:cubicBezTo>
                <a:cubicBezTo>
                  <a:pt x="25060" y="15051"/>
                  <a:pt x="24380" y="15183"/>
                  <a:pt x="23751" y="15430"/>
                </a:cubicBezTo>
                <a:cubicBezTo>
                  <a:pt x="23471" y="15476"/>
                  <a:pt x="23197" y="15553"/>
                  <a:pt x="22935" y="15660"/>
                </a:cubicBezTo>
                <a:cubicBezTo>
                  <a:pt x="20905" y="13737"/>
                  <a:pt x="18830" y="11837"/>
                  <a:pt x="16633" y="10158"/>
                </a:cubicBezTo>
                <a:cubicBezTo>
                  <a:pt x="16751" y="9931"/>
                  <a:pt x="16852" y="9696"/>
                  <a:pt x="16936" y="9456"/>
                </a:cubicBezTo>
                <a:cubicBezTo>
                  <a:pt x="18116" y="5988"/>
                  <a:pt x="15474" y="2670"/>
                  <a:pt x="12008" y="2670"/>
                </a:cubicBezTo>
                <a:cubicBezTo>
                  <a:pt x="11713" y="2670"/>
                  <a:pt x="11413" y="2694"/>
                  <a:pt x="11109" y="2743"/>
                </a:cubicBezTo>
                <a:cubicBezTo>
                  <a:pt x="7757" y="3292"/>
                  <a:pt x="5808" y="7543"/>
                  <a:pt x="7713" y="10306"/>
                </a:cubicBezTo>
                <a:cubicBezTo>
                  <a:pt x="7866" y="10571"/>
                  <a:pt x="8043" y="10822"/>
                  <a:pt x="8242" y="11054"/>
                </a:cubicBezTo>
                <a:cubicBezTo>
                  <a:pt x="8437" y="11277"/>
                  <a:pt x="8650" y="11485"/>
                  <a:pt x="8877" y="11673"/>
                </a:cubicBezTo>
                <a:cubicBezTo>
                  <a:pt x="8169" y="12760"/>
                  <a:pt x="7533" y="13914"/>
                  <a:pt x="6898" y="14949"/>
                </a:cubicBezTo>
                <a:cubicBezTo>
                  <a:pt x="6032" y="16364"/>
                  <a:pt x="5044" y="17822"/>
                  <a:pt x="4317" y="19357"/>
                </a:cubicBezTo>
                <a:cubicBezTo>
                  <a:pt x="3940" y="19175"/>
                  <a:pt x="3537" y="19084"/>
                  <a:pt x="3136" y="19084"/>
                </a:cubicBezTo>
                <a:cubicBezTo>
                  <a:pt x="2551" y="19084"/>
                  <a:pt x="1971" y="19278"/>
                  <a:pt x="1493" y="19666"/>
                </a:cubicBezTo>
                <a:cubicBezTo>
                  <a:pt x="1421" y="19724"/>
                  <a:pt x="1353" y="19788"/>
                  <a:pt x="1288" y="19853"/>
                </a:cubicBezTo>
                <a:cubicBezTo>
                  <a:pt x="1005" y="19986"/>
                  <a:pt x="760" y="20189"/>
                  <a:pt x="578" y="20442"/>
                </a:cubicBezTo>
                <a:cubicBezTo>
                  <a:pt x="3" y="21266"/>
                  <a:pt x="0" y="22476"/>
                  <a:pt x="318" y="23394"/>
                </a:cubicBezTo>
                <a:cubicBezTo>
                  <a:pt x="793" y="24766"/>
                  <a:pt x="2029" y="25582"/>
                  <a:pt x="3317" y="25582"/>
                </a:cubicBezTo>
                <a:cubicBezTo>
                  <a:pt x="3993" y="25582"/>
                  <a:pt x="4683" y="25357"/>
                  <a:pt x="5286" y="24870"/>
                </a:cubicBezTo>
                <a:cubicBezTo>
                  <a:pt x="6926" y="23545"/>
                  <a:pt x="6474" y="21038"/>
                  <a:pt x="4975" y="19786"/>
                </a:cubicBezTo>
                <a:cubicBezTo>
                  <a:pt x="5861" y="18451"/>
                  <a:pt x="6601" y="16991"/>
                  <a:pt x="7440" y="15647"/>
                </a:cubicBezTo>
                <a:cubicBezTo>
                  <a:pt x="8141" y="14525"/>
                  <a:pt x="8983" y="13408"/>
                  <a:pt x="9754" y="12263"/>
                </a:cubicBezTo>
                <a:cubicBezTo>
                  <a:pt x="10515" y="12669"/>
                  <a:pt x="11345" y="12866"/>
                  <a:pt x="12168" y="12866"/>
                </a:cubicBezTo>
                <a:cubicBezTo>
                  <a:pt x="13591" y="12866"/>
                  <a:pt x="14989" y="12276"/>
                  <a:pt x="15959" y="11158"/>
                </a:cubicBezTo>
                <a:cubicBezTo>
                  <a:pt x="17703" y="13071"/>
                  <a:pt x="19638" y="14863"/>
                  <a:pt x="21595" y="16608"/>
                </a:cubicBezTo>
                <a:cubicBezTo>
                  <a:pt x="20579" y="17737"/>
                  <a:pt x="20201" y="19474"/>
                  <a:pt x="20622" y="21087"/>
                </a:cubicBezTo>
                <a:cubicBezTo>
                  <a:pt x="20529" y="21504"/>
                  <a:pt x="20700" y="21849"/>
                  <a:pt x="21021" y="22127"/>
                </a:cubicBezTo>
                <a:cubicBezTo>
                  <a:pt x="21030" y="22145"/>
                  <a:pt x="21037" y="22162"/>
                  <a:pt x="21047" y="22181"/>
                </a:cubicBezTo>
                <a:cubicBezTo>
                  <a:pt x="21464" y="22969"/>
                  <a:pt x="22080" y="23635"/>
                  <a:pt x="22834" y="24112"/>
                </a:cubicBezTo>
                <a:cubicBezTo>
                  <a:pt x="23111" y="24337"/>
                  <a:pt x="23434" y="24500"/>
                  <a:pt x="23779" y="24592"/>
                </a:cubicBezTo>
                <a:cubicBezTo>
                  <a:pt x="24377" y="24820"/>
                  <a:pt x="25014" y="24938"/>
                  <a:pt x="25653" y="24938"/>
                </a:cubicBezTo>
                <a:cubicBezTo>
                  <a:pt x="26938" y="24938"/>
                  <a:pt x="28232" y="24460"/>
                  <a:pt x="29242" y="23441"/>
                </a:cubicBezTo>
                <a:cubicBezTo>
                  <a:pt x="31489" y="21171"/>
                  <a:pt x="30665" y="17008"/>
                  <a:pt x="27890" y="15554"/>
                </a:cubicBezTo>
                <a:cubicBezTo>
                  <a:pt x="27687" y="15450"/>
                  <a:pt x="27477" y="15363"/>
                  <a:pt x="27260" y="15293"/>
                </a:cubicBezTo>
                <a:cubicBezTo>
                  <a:pt x="28160" y="13554"/>
                  <a:pt x="28800" y="11634"/>
                  <a:pt x="29632" y="9868"/>
                </a:cubicBezTo>
                <a:cubicBezTo>
                  <a:pt x="30359" y="8325"/>
                  <a:pt x="31134" y="6808"/>
                  <a:pt x="31942" y="5308"/>
                </a:cubicBezTo>
                <a:cubicBezTo>
                  <a:pt x="32029" y="5316"/>
                  <a:pt x="32117" y="5321"/>
                  <a:pt x="32204" y="5321"/>
                </a:cubicBezTo>
                <a:cubicBezTo>
                  <a:pt x="32892" y="5321"/>
                  <a:pt x="33575" y="5053"/>
                  <a:pt x="34071" y="4464"/>
                </a:cubicBezTo>
                <a:cubicBezTo>
                  <a:pt x="35347" y="2948"/>
                  <a:pt x="34697" y="521"/>
                  <a:pt x="32711" y="67"/>
                </a:cubicBezTo>
                <a:cubicBezTo>
                  <a:pt x="32517" y="22"/>
                  <a:pt x="32320" y="1"/>
                  <a:pt x="32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p:nvPr/>
        </p:nvSpPr>
        <p:spPr>
          <a:xfrm>
            <a:off x="7125750" y="544900"/>
            <a:ext cx="564034" cy="445373"/>
          </a:xfrm>
          <a:custGeom>
            <a:rect b="b" l="l" r="r" t="t"/>
            <a:pathLst>
              <a:path extrusionOk="0" h="30811" w="39020">
                <a:moveTo>
                  <a:pt x="30681" y="3474"/>
                </a:moveTo>
                <a:cubicBezTo>
                  <a:pt x="32090" y="5955"/>
                  <a:pt x="33478" y="8448"/>
                  <a:pt x="34883" y="10930"/>
                </a:cubicBezTo>
                <a:cubicBezTo>
                  <a:pt x="35369" y="11788"/>
                  <a:pt x="35855" y="12647"/>
                  <a:pt x="36340" y="13505"/>
                </a:cubicBezTo>
                <a:cubicBezTo>
                  <a:pt x="34784" y="12409"/>
                  <a:pt x="33095" y="11459"/>
                  <a:pt x="31412" y="10597"/>
                </a:cubicBezTo>
                <a:cubicBezTo>
                  <a:pt x="29978" y="9864"/>
                  <a:pt x="28301" y="8917"/>
                  <a:pt x="26670" y="8527"/>
                </a:cubicBezTo>
                <a:cubicBezTo>
                  <a:pt x="27959" y="6807"/>
                  <a:pt x="29296" y="5122"/>
                  <a:pt x="30681" y="3474"/>
                </a:cubicBezTo>
                <a:close/>
                <a:moveTo>
                  <a:pt x="29411" y="1254"/>
                </a:moveTo>
                <a:cubicBezTo>
                  <a:pt x="29708" y="1768"/>
                  <a:pt x="30001" y="2286"/>
                  <a:pt x="30296" y="2802"/>
                </a:cubicBezTo>
                <a:cubicBezTo>
                  <a:pt x="30250" y="2825"/>
                  <a:pt x="30209" y="2858"/>
                  <a:pt x="30176" y="2898"/>
                </a:cubicBezTo>
                <a:cubicBezTo>
                  <a:pt x="28464" y="4922"/>
                  <a:pt x="26824" y="7005"/>
                  <a:pt x="25256" y="9144"/>
                </a:cubicBezTo>
                <a:cubicBezTo>
                  <a:pt x="24435" y="10273"/>
                  <a:pt x="23639" y="11420"/>
                  <a:pt x="22870" y="12586"/>
                </a:cubicBezTo>
                <a:cubicBezTo>
                  <a:pt x="22370" y="13341"/>
                  <a:pt x="21985" y="14172"/>
                  <a:pt x="21048" y="14438"/>
                </a:cubicBezTo>
                <a:cubicBezTo>
                  <a:pt x="20343" y="14637"/>
                  <a:pt x="19521" y="14657"/>
                  <a:pt x="18799" y="14757"/>
                </a:cubicBezTo>
                <a:cubicBezTo>
                  <a:pt x="15724" y="15183"/>
                  <a:pt x="12643" y="15575"/>
                  <a:pt x="9548" y="15813"/>
                </a:cubicBezTo>
                <a:cubicBezTo>
                  <a:pt x="6956" y="16012"/>
                  <a:pt x="4377" y="15977"/>
                  <a:pt x="1788" y="16009"/>
                </a:cubicBezTo>
                <a:cubicBezTo>
                  <a:pt x="1837" y="15879"/>
                  <a:pt x="1855" y="15736"/>
                  <a:pt x="1816" y="15615"/>
                </a:cubicBezTo>
                <a:cubicBezTo>
                  <a:pt x="1798" y="15556"/>
                  <a:pt x="1778" y="15497"/>
                  <a:pt x="1759" y="15438"/>
                </a:cubicBezTo>
                <a:cubicBezTo>
                  <a:pt x="1745" y="15392"/>
                  <a:pt x="1726" y="15347"/>
                  <a:pt x="1703" y="15306"/>
                </a:cubicBezTo>
                <a:cubicBezTo>
                  <a:pt x="10986" y="10717"/>
                  <a:pt x="20120" y="5833"/>
                  <a:pt x="29411" y="1254"/>
                </a:cubicBezTo>
                <a:close/>
                <a:moveTo>
                  <a:pt x="26395" y="8892"/>
                </a:moveTo>
                <a:cubicBezTo>
                  <a:pt x="28004" y="9838"/>
                  <a:pt x="29911" y="10434"/>
                  <a:pt x="31549" y="11326"/>
                </a:cubicBezTo>
                <a:cubicBezTo>
                  <a:pt x="33390" y="12329"/>
                  <a:pt x="35083" y="13505"/>
                  <a:pt x="36814" y="14674"/>
                </a:cubicBezTo>
                <a:cubicBezTo>
                  <a:pt x="36810" y="14693"/>
                  <a:pt x="36810" y="14712"/>
                  <a:pt x="36805" y="14732"/>
                </a:cubicBezTo>
                <a:cubicBezTo>
                  <a:pt x="36673" y="15199"/>
                  <a:pt x="36153" y="15305"/>
                  <a:pt x="35745" y="15521"/>
                </a:cubicBezTo>
                <a:cubicBezTo>
                  <a:pt x="33939" y="16469"/>
                  <a:pt x="32140" y="17429"/>
                  <a:pt x="30339" y="18384"/>
                </a:cubicBezTo>
                <a:lnTo>
                  <a:pt x="10312" y="29005"/>
                </a:lnTo>
                <a:cubicBezTo>
                  <a:pt x="10650" y="26988"/>
                  <a:pt x="10593" y="24814"/>
                  <a:pt x="10861" y="22800"/>
                </a:cubicBezTo>
                <a:cubicBezTo>
                  <a:pt x="11148" y="20642"/>
                  <a:pt x="11717" y="18486"/>
                  <a:pt x="11935" y="16319"/>
                </a:cubicBezTo>
                <a:cubicBezTo>
                  <a:pt x="14570" y="16042"/>
                  <a:pt x="17185" y="15652"/>
                  <a:pt x="19712" y="15320"/>
                </a:cubicBezTo>
                <a:cubicBezTo>
                  <a:pt x="20602" y="15204"/>
                  <a:pt x="21612" y="15215"/>
                  <a:pt x="22318" y="14591"/>
                </a:cubicBezTo>
                <a:cubicBezTo>
                  <a:pt x="23239" y="13777"/>
                  <a:pt x="23839" y="12448"/>
                  <a:pt x="24543" y="11446"/>
                </a:cubicBezTo>
                <a:cubicBezTo>
                  <a:pt x="25149" y="10585"/>
                  <a:pt x="25769" y="9736"/>
                  <a:pt x="26395" y="8892"/>
                </a:cubicBezTo>
                <a:close/>
                <a:moveTo>
                  <a:pt x="11565" y="16355"/>
                </a:moveTo>
                <a:cubicBezTo>
                  <a:pt x="10848" y="18447"/>
                  <a:pt x="10590" y="20799"/>
                  <a:pt x="10286" y="22960"/>
                </a:cubicBezTo>
                <a:cubicBezTo>
                  <a:pt x="10010" y="24932"/>
                  <a:pt x="9540" y="27177"/>
                  <a:pt x="9673" y="29206"/>
                </a:cubicBezTo>
                <a:cubicBezTo>
                  <a:pt x="8215" y="27203"/>
                  <a:pt x="6825" y="25154"/>
                  <a:pt x="5529" y="23041"/>
                </a:cubicBezTo>
                <a:cubicBezTo>
                  <a:pt x="4815" y="21877"/>
                  <a:pt x="4127" y="20697"/>
                  <a:pt x="3466" y="19503"/>
                </a:cubicBezTo>
                <a:cubicBezTo>
                  <a:pt x="3136" y="18907"/>
                  <a:pt x="2811" y="18305"/>
                  <a:pt x="2495" y="17701"/>
                </a:cubicBezTo>
                <a:cubicBezTo>
                  <a:pt x="2372" y="17469"/>
                  <a:pt x="2008" y="16935"/>
                  <a:pt x="1782" y="16461"/>
                </a:cubicBezTo>
                <a:lnTo>
                  <a:pt x="1782" y="16461"/>
                </a:lnTo>
                <a:cubicBezTo>
                  <a:pt x="3104" y="16615"/>
                  <a:pt x="4445" y="16680"/>
                  <a:pt x="5796" y="16680"/>
                </a:cubicBezTo>
                <a:cubicBezTo>
                  <a:pt x="7709" y="16680"/>
                  <a:pt x="9641" y="16549"/>
                  <a:pt x="11565" y="16355"/>
                </a:cubicBezTo>
                <a:close/>
                <a:moveTo>
                  <a:pt x="29638" y="1"/>
                </a:moveTo>
                <a:cubicBezTo>
                  <a:pt x="29542" y="1"/>
                  <a:pt x="29444" y="23"/>
                  <a:pt x="29354" y="67"/>
                </a:cubicBezTo>
                <a:cubicBezTo>
                  <a:pt x="19808" y="4672"/>
                  <a:pt x="10218" y="9366"/>
                  <a:pt x="1071" y="14724"/>
                </a:cubicBezTo>
                <a:cubicBezTo>
                  <a:pt x="965" y="14785"/>
                  <a:pt x="908" y="14870"/>
                  <a:pt x="886" y="14959"/>
                </a:cubicBezTo>
                <a:cubicBezTo>
                  <a:pt x="700" y="14987"/>
                  <a:pt x="517" y="15082"/>
                  <a:pt x="443" y="15256"/>
                </a:cubicBezTo>
                <a:cubicBezTo>
                  <a:pt x="1" y="16298"/>
                  <a:pt x="752" y="17207"/>
                  <a:pt x="1237" y="18139"/>
                </a:cubicBezTo>
                <a:cubicBezTo>
                  <a:pt x="1987" y="19577"/>
                  <a:pt x="2773" y="20994"/>
                  <a:pt x="3599" y="22390"/>
                </a:cubicBezTo>
                <a:cubicBezTo>
                  <a:pt x="5248" y="25185"/>
                  <a:pt x="7051" y="27880"/>
                  <a:pt x="8980" y="30488"/>
                </a:cubicBezTo>
                <a:cubicBezTo>
                  <a:pt x="9128" y="30689"/>
                  <a:pt x="9332" y="30810"/>
                  <a:pt x="9556" y="30810"/>
                </a:cubicBezTo>
                <a:cubicBezTo>
                  <a:pt x="9661" y="30810"/>
                  <a:pt x="9771" y="30783"/>
                  <a:pt x="9882" y="30724"/>
                </a:cubicBezTo>
                <a:lnTo>
                  <a:pt x="33215" y="18348"/>
                </a:lnTo>
                <a:cubicBezTo>
                  <a:pt x="34116" y="17871"/>
                  <a:pt x="35016" y="17394"/>
                  <a:pt x="35917" y="16917"/>
                </a:cubicBezTo>
                <a:cubicBezTo>
                  <a:pt x="36568" y="16569"/>
                  <a:pt x="37474" y="16245"/>
                  <a:pt x="37968" y="15675"/>
                </a:cubicBezTo>
                <a:cubicBezTo>
                  <a:pt x="39019" y="14464"/>
                  <a:pt x="37236" y="12516"/>
                  <a:pt x="36631" y="11474"/>
                </a:cubicBezTo>
                <a:cubicBezTo>
                  <a:pt x="34460" y="7732"/>
                  <a:pt x="32244" y="4018"/>
                  <a:pt x="30100" y="262"/>
                </a:cubicBezTo>
                <a:cubicBezTo>
                  <a:pt x="29998" y="84"/>
                  <a:pt x="29822" y="1"/>
                  <a:pt x="296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8"/>
          <p:cNvSpPr txBox="1"/>
          <p:nvPr>
            <p:ph type="title"/>
          </p:nvPr>
        </p:nvSpPr>
        <p:spPr>
          <a:xfrm>
            <a:off x="907470" y="1705233"/>
            <a:ext cx="29178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192" name="Google Shape;192;p28"/>
          <p:cNvSpPr txBox="1"/>
          <p:nvPr>
            <p:ph idx="1" type="subTitle"/>
          </p:nvPr>
        </p:nvSpPr>
        <p:spPr>
          <a:xfrm>
            <a:off x="929350" y="2161275"/>
            <a:ext cx="28740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C</a:t>
            </a:r>
            <a:r>
              <a:rPr lang="en" sz="1400"/>
              <a:t>oncept and motivation</a:t>
            </a:r>
            <a:endParaRPr sz="1400"/>
          </a:p>
        </p:txBody>
      </p:sp>
      <p:sp>
        <p:nvSpPr>
          <p:cNvPr id="193" name="Google Shape;193;p28"/>
          <p:cNvSpPr txBox="1"/>
          <p:nvPr>
            <p:ph idx="2" type="title"/>
          </p:nvPr>
        </p:nvSpPr>
        <p:spPr>
          <a:xfrm>
            <a:off x="5318730" y="1705233"/>
            <a:ext cx="29178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CMA</a:t>
            </a:r>
            <a:endParaRPr/>
          </a:p>
        </p:txBody>
      </p:sp>
      <p:sp>
        <p:nvSpPr>
          <p:cNvPr id="194" name="Google Shape;194;p28"/>
          <p:cNvSpPr txBox="1"/>
          <p:nvPr>
            <p:ph idx="3" type="subTitle"/>
          </p:nvPr>
        </p:nvSpPr>
        <p:spPr>
          <a:xfrm>
            <a:off x="5340599" y="2161275"/>
            <a:ext cx="30903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400"/>
              <a:t>Objective &amp; Ablation study </a:t>
            </a:r>
            <a:endParaRPr sz="1400"/>
          </a:p>
          <a:p>
            <a:pPr indent="0" lvl="0" marL="0" rtl="0" algn="ctr">
              <a:spcBef>
                <a:spcPts val="0"/>
              </a:spcBef>
              <a:spcAft>
                <a:spcPts val="0"/>
              </a:spcAft>
              <a:buNone/>
            </a:pPr>
            <a:r>
              <a:t/>
            </a:r>
            <a:endParaRPr sz="1400"/>
          </a:p>
        </p:txBody>
      </p:sp>
      <p:sp>
        <p:nvSpPr>
          <p:cNvPr id="195" name="Google Shape;195;p28"/>
          <p:cNvSpPr txBox="1"/>
          <p:nvPr>
            <p:ph idx="4" type="title"/>
          </p:nvPr>
        </p:nvSpPr>
        <p:spPr>
          <a:xfrm>
            <a:off x="907470" y="3221098"/>
            <a:ext cx="29178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AVID</a:t>
            </a:r>
            <a:endParaRPr/>
          </a:p>
        </p:txBody>
      </p:sp>
      <p:sp>
        <p:nvSpPr>
          <p:cNvPr id="196" name="Google Shape;196;p28"/>
          <p:cNvSpPr txBox="1"/>
          <p:nvPr>
            <p:ph idx="5" type="subTitle"/>
          </p:nvPr>
        </p:nvSpPr>
        <p:spPr>
          <a:xfrm>
            <a:off x="929350" y="3685875"/>
            <a:ext cx="28740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400"/>
              <a:t>T</a:t>
            </a:r>
            <a:r>
              <a:rPr lang="en" sz="1400"/>
              <a:t>raining and types  </a:t>
            </a:r>
            <a:endParaRPr sz="1400"/>
          </a:p>
          <a:p>
            <a:pPr indent="0" lvl="0" marL="0" rtl="0" algn="ctr">
              <a:spcBef>
                <a:spcPts val="0"/>
              </a:spcBef>
              <a:spcAft>
                <a:spcPts val="0"/>
              </a:spcAft>
              <a:buNone/>
            </a:pPr>
            <a:r>
              <a:t/>
            </a:r>
            <a:endParaRPr sz="1400"/>
          </a:p>
        </p:txBody>
      </p:sp>
      <p:sp>
        <p:nvSpPr>
          <p:cNvPr id="197" name="Google Shape;197;p28"/>
          <p:cNvSpPr txBox="1"/>
          <p:nvPr>
            <p:ph idx="6" type="title"/>
          </p:nvPr>
        </p:nvSpPr>
        <p:spPr>
          <a:xfrm>
            <a:off x="5318730" y="3221098"/>
            <a:ext cx="29178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 and Discussion</a:t>
            </a:r>
            <a:endParaRPr/>
          </a:p>
        </p:txBody>
      </p:sp>
      <p:sp>
        <p:nvSpPr>
          <p:cNvPr id="198" name="Google Shape;198;p28"/>
          <p:cNvSpPr txBox="1"/>
          <p:nvPr>
            <p:ph idx="7" type="subTitle"/>
          </p:nvPr>
        </p:nvSpPr>
        <p:spPr>
          <a:xfrm>
            <a:off x="5340612" y="3685874"/>
            <a:ext cx="28740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400"/>
              <a:t>Two downstream tasks</a:t>
            </a:r>
            <a:r>
              <a:rPr lang="en" sz="1400"/>
              <a:t> </a:t>
            </a:r>
            <a:endParaRPr sz="1400"/>
          </a:p>
          <a:p>
            <a:pPr indent="0" lvl="0" marL="0" rtl="0" algn="ctr">
              <a:spcBef>
                <a:spcPts val="0"/>
              </a:spcBef>
              <a:spcAft>
                <a:spcPts val="0"/>
              </a:spcAft>
              <a:buNone/>
            </a:pPr>
            <a:r>
              <a:t/>
            </a:r>
            <a:endParaRPr sz="1400"/>
          </a:p>
        </p:txBody>
      </p:sp>
      <p:pic>
        <p:nvPicPr>
          <p:cNvPr id="199" name="Google Shape;199;p28"/>
          <p:cNvPicPr preferRelativeResize="0"/>
          <p:nvPr/>
        </p:nvPicPr>
        <p:blipFill>
          <a:blip r:embed="rId3">
            <a:alphaModFix amt="80000"/>
          </a:blip>
          <a:stretch>
            <a:fillRect/>
          </a:stretch>
        </p:blipFill>
        <p:spPr>
          <a:xfrm flipH="1" rot="-8782544">
            <a:off x="2490549" y="1039473"/>
            <a:ext cx="1124399" cy="51003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6"/>
          <p:cNvSpPr txBox="1"/>
          <p:nvPr>
            <p:ph idx="1" type="subTitle"/>
          </p:nvPr>
        </p:nvSpPr>
        <p:spPr>
          <a:xfrm>
            <a:off x="6166050" y="1620375"/>
            <a:ext cx="2140200" cy="9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6"/>
          <p:cNvSpPr txBox="1"/>
          <p:nvPr>
            <p:ph idx="2" type="title"/>
          </p:nvPr>
        </p:nvSpPr>
        <p:spPr>
          <a:xfrm>
            <a:off x="6166040" y="2678335"/>
            <a:ext cx="21402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6"/>
          <p:cNvSpPr txBox="1"/>
          <p:nvPr>
            <p:ph idx="3" type="subTitle"/>
          </p:nvPr>
        </p:nvSpPr>
        <p:spPr>
          <a:xfrm>
            <a:off x="6166050" y="3115508"/>
            <a:ext cx="2140200" cy="9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6"/>
          <p:cNvSpPr txBox="1"/>
          <p:nvPr>
            <p:ph idx="4" type="title"/>
          </p:nvPr>
        </p:nvSpPr>
        <p:spPr>
          <a:xfrm>
            <a:off x="1002325" y="711175"/>
            <a:ext cx="2666700" cy="116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Agreements</a:t>
            </a:r>
            <a:endParaRPr/>
          </a:p>
        </p:txBody>
      </p:sp>
      <p:pic>
        <p:nvPicPr>
          <p:cNvPr id="395" name="Google Shape;395;p46"/>
          <p:cNvPicPr preferRelativeResize="0"/>
          <p:nvPr/>
        </p:nvPicPr>
        <p:blipFill>
          <a:blip r:embed="rId3">
            <a:alphaModFix/>
          </a:blip>
          <a:stretch>
            <a:fillRect/>
          </a:stretch>
        </p:blipFill>
        <p:spPr>
          <a:xfrm>
            <a:off x="1036250" y="1620363"/>
            <a:ext cx="7071499" cy="29490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7"/>
          <p:cNvSpPr txBox="1"/>
          <p:nvPr>
            <p:ph idx="8" type="title"/>
          </p:nvPr>
        </p:nvSpPr>
        <p:spPr>
          <a:xfrm>
            <a:off x="1002325" y="711181"/>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CMA Learning Objective</a:t>
            </a:r>
            <a:endParaRPr/>
          </a:p>
        </p:txBody>
      </p:sp>
      <p:sp>
        <p:nvSpPr>
          <p:cNvPr id="401" name="Google Shape;401;p47"/>
          <p:cNvSpPr/>
          <p:nvPr/>
        </p:nvSpPr>
        <p:spPr>
          <a:xfrm>
            <a:off x="3520525" y="2104838"/>
            <a:ext cx="298800" cy="29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7"/>
          <p:cNvSpPr/>
          <p:nvPr/>
        </p:nvSpPr>
        <p:spPr>
          <a:xfrm>
            <a:off x="5312158" y="2104825"/>
            <a:ext cx="298800" cy="29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3" name="Google Shape;403;p47"/>
          <p:cNvPicPr preferRelativeResize="0"/>
          <p:nvPr/>
        </p:nvPicPr>
        <p:blipFill>
          <a:blip r:embed="rId3">
            <a:alphaModFix/>
          </a:blip>
          <a:stretch>
            <a:fillRect/>
          </a:stretch>
        </p:blipFill>
        <p:spPr>
          <a:xfrm rot="-695467">
            <a:off x="7657974" y="-148057"/>
            <a:ext cx="1323877" cy="1547814"/>
          </a:xfrm>
          <a:prstGeom prst="rect">
            <a:avLst/>
          </a:prstGeom>
          <a:noFill/>
          <a:ln>
            <a:noFill/>
          </a:ln>
          <a:effectLst>
            <a:outerShdw blurRad="57150" rotWithShape="0" algn="bl" dir="5400000" dist="19050">
              <a:srgbClr val="000000">
                <a:alpha val="50000"/>
              </a:srgbClr>
            </a:outerShdw>
          </a:effectLst>
        </p:spPr>
      </p:pic>
      <p:sp>
        <p:nvSpPr>
          <p:cNvPr id="404" name="Google Shape;404;p47"/>
          <p:cNvSpPr/>
          <p:nvPr/>
        </p:nvSpPr>
        <p:spPr>
          <a:xfrm>
            <a:off x="3520537" y="2104929"/>
            <a:ext cx="401886" cy="298579"/>
          </a:xfrm>
          <a:custGeom>
            <a:rect b="b" l="l" r="r" t="t"/>
            <a:pathLst>
              <a:path extrusionOk="0" h="196111" w="285532">
                <a:moveTo>
                  <a:pt x="269081" y="0"/>
                </a:moveTo>
                <a:lnTo>
                  <a:pt x="78609" y="158394"/>
                </a:lnTo>
                <a:lnTo>
                  <a:pt x="21130" y="75516"/>
                </a:lnTo>
                <a:lnTo>
                  <a:pt x="0" y="90186"/>
                </a:lnTo>
                <a:lnTo>
                  <a:pt x="73490" y="196110"/>
                </a:lnTo>
                <a:lnTo>
                  <a:pt x="285531" y="19789"/>
                </a:lnTo>
                <a:lnTo>
                  <a:pt x="26908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7"/>
          <p:cNvSpPr txBox="1"/>
          <p:nvPr>
            <p:ph type="title"/>
          </p:nvPr>
        </p:nvSpPr>
        <p:spPr>
          <a:xfrm>
            <a:off x="800975" y="2010025"/>
            <a:ext cx="2459400" cy="488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a:t>
            </a:r>
            <a:r>
              <a:rPr lang="en"/>
              <a:t>ositives and Negatives Set</a:t>
            </a:r>
            <a:endParaRPr/>
          </a:p>
        </p:txBody>
      </p:sp>
      <p:sp>
        <p:nvSpPr>
          <p:cNvPr id="406" name="Google Shape;406;p47"/>
          <p:cNvSpPr txBox="1"/>
          <p:nvPr>
            <p:ph idx="2" type="title"/>
          </p:nvPr>
        </p:nvSpPr>
        <p:spPr>
          <a:xfrm>
            <a:off x="5850883" y="2010025"/>
            <a:ext cx="24594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a:t>
            </a:r>
            <a:r>
              <a:rPr lang="en"/>
              <a:t>ithin-Modality Positive Discrimination</a:t>
            </a:r>
            <a:endParaRPr/>
          </a:p>
        </p:txBody>
      </p:sp>
      <p:sp>
        <p:nvSpPr>
          <p:cNvPr id="407" name="Google Shape;407;p47"/>
          <p:cNvSpPr txBox="1"/>
          <p:nvPr>
            <p:ph idx="4" type="title"/>
          </p:nvPr>
        </p:nvSpPr>
        <p:spPr>
          <a:xfrm>
            <a:off x="519425" y="3449700"/>
            <a:ext cx="2741100" cy="298800"/>
          </a:xfrm>
          <a:prstGeom prst="rect">
            <a:avLst/>
          </a:prstGeom>
        </p:spPr>
        <p:txBody>
          <a:bodyPr anchorCtr="0" anchor="b" bIns="91425" lIns="91425" spcFirstLastPara="1" rIns="91425" wrap="square" tIns="91425">
            <a:noAutofit/>
          </a:bodyPr>
          <a:lstStyle/>
          <a:p>
            <a:pPr indent="0" lvl="0" marL="0" marR="0" rtl="0" algn="r">
              <a:lnSpc>
                <a:spcPct val="100000"/>
              </a:lnSpc>
              <a:spcBef>
                <a:spcPts val="0"/>
              </a:spcBef>
              <a:spcAft>
                <a:spcPts val="0"/>
              </a:spcAft>
              <a:buNone/>
            </a:pPr>
            <a:r>
              <a:rPr lang="en"/>
              <a:t>Cross AVID Loss</a:t>
            </a:r>
            <a:endParaRPr/>
          </a:p>
        </p:txBody>
      </p:sp>
      <p:sp>
        <p:nvSpPr>
          <p:cNvPr id="408" name="Google Shape;408;p47"/>
          <p:cNvSpPr txBox="1"/>
          <p:nvPr>
            <p:ph idx="6" type="title"/>
          </p:nvPr>
        </p:nvSpPr>
        <p:spPr>
          <a:xfrm>
            <a:off x="5850883" y="3272861"/>
            <a:ext cx="24594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CMA Loss</a:t>
            </a:r>
            <a:endParaRPr/>
          </a:p>
        </p:txBody>
      </p:sp>
      <p:sp>
        <p:nvSpPr>
          <p:cNvPr id="409" name="Google Shape;409;p47"/>
          <p:cNvSpPr/>
          <p:nvPr/>
        </p:nvSpPr>
        <p:spPr>
          <a:xfrm>
            <a:off x="3520525" y="3357325"/>
            <a:ext cx="298800" cy="29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7"/>
          <p:cNvSpPr/>
          <p:nvPr/>
        </p:nvSpPr>
        <p:spPr>
          <a:xfrm>
            <a:off x="5312145" y="3367650"/>
            <a:ext cx="298800" cy="29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7"/>
          <p:cNvSpPr/>
          <p:nvPr/>
        </p:nvSpPr>
        <p:spPr>
          <a:xfrm>
            <a:off x="5312145" y="3319129"/>
            <a:ext cx="401886" cy="298579"/>
          </a:xfrm>
          <a:custGeom>
            <a:rect b="b" l="l" r="r" t="t"/>
            <a:pathLst>
              <a:path extrusionOk="0" h="196111" w="285532">
                <a:moveTo>
                  <a:pt x="269081" y="0"/>
                </a:moveTo>
                <a:lnTo>
                  <a:pt x="78609" y="158394"/>
                </a:lnTo>
                <a:lnTo>
                  <a:pt x="21130" y="75516"/>
                </a:lnTo>
                <a:lnTo>
                  <a:pt x="0" y="90186"/>
                </a:lnTo>
                <a:lnTo>
                  <a:pt x="73490" y="196110"/>
                </a:lnTo>
                <a:lnTo>
                  <a:pt x="285531" y="19789"/>
                </a:lnTo>
                <a:lnTo>
                  <a:pt x="26908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2" name="Google Shape;412;p47"/>
          <p:cNvPicPr preferRelativeResize="0"/>
          <p:nvPr/>
        </p:nvPicPr>
        <p:blipFill rotWithShape="1">
          <a:blip r:embed="rId4">
            <a:alphaModFix/>
          </a:blip>
          <a:srcRect b="79" l="0" r="3456" t="0"/>
          <a:stretch/>
        </p:blipFill>
        <p:spPr>
          <a:xfrm>
            <a:off x="5440263" y="3885550"/>
            <a:ext cx="3029125" cy="298575"/>
          </a:xfrm>
          <a:prstGeom prst="rect">
            <a:avLst/>
          </a:prstGeom>
          <a:noFill/>
          <a:ln>
            <a:noFill/>
          </a:ln>
        </p:spPr>
      </p:pic>
      <p:pic>
        <p:nvPicPr>
          <p:cNvPr id="413" name="Google Shape;413;p47"/>
          <p:cNvPicPr preferRelativeResize="0"/>
          <p:nvPr/>
        </p:nvPicPr>
        <p:blipFill>
          <a:blip r:embed="rId5">
            <a:alphaModFix/>
          </a:blip>
          <a:stretch>
            <a:fillRect/>
          </a:stretch>
        </p:blipFill>
        <p:spPr>
          <a:xfrm>
            <a:off x="1400337" y="2498425"/>
            <a:ext cx="1607875" cy="251062"/>
          </a:xfrm>
          <a:prstGeom prst="rect">
            <a:avLst/>
          </a:prstGeom>
          <a:noFill/>
          <a:ln>
            <a:noFill/>
          </a:ln>
        </p:spPr>
      </p:pic>
      <p:pic>
        <p:nvPicPr>
          <p:cNvPr id="414" name="Google Shape;414;p47"/>
          <p:cNvPicPr preferRelativeResize="0"/>
          <p:nvPr/>
        </p:nvPicPr>
        <p:blipFill rotWithShape="1">
          <a:blip r:embed="rId6">
            <a:alphaModFix/>
          </a:blip>
          <a:srcRect b="0" l="0" r="0" t="0"/>
          <a:stretch/>
        </p:blipFill>
        <p:spPr>
          <a:xfrm>
            <a:off x="679125" y="2763381"/>
            <a:ext cx="3285343" cy="421344"/>
          </a:xfrm>
          <a:prstGeom prst="rect">
            <a:avLst/>
          </a:prstGeom>
          <a:noFill/>
          <a:ln>
            <a:noFill/>
          </a:ln>
        </p:spPr>
      </p:pic>
      <p:pic>
        <p:nvPicPr>
          <p:cNvPr id="415" name="Google Shape;415;p47"/>
          <p:cNvPicPr preferRelativeResize="0"/>
          <p:nvPr/>
        </p:nvPicPr>
        <p:blipFill>
          <a:blip r:embed="rId7">
            <a:alphaModFix/>
          </a:blip>
          <a:stretch>
            <a:fillRect/>
          </a:stretch>
        </p:blipFill>
        <p:spPr>
          <a:xfrm>
            <a:off x="5312157" y="2578894"/>
            <a:ext cx="3285350" cy="472369"/>
          </a:xfrm>
          <a:prstGeom prst="rect">
            <a:avLst/>
          </a:prstGeom>
          <a:noFill/>
          <a:ln>
            <a:noFill/>
          </a:ln>
        </p:spPr>
      </p:pic>
      <p:pic>
        <p:nvPicPr>
          <p:cNvPr id="416" name="Google Shape;416;p47"/>
          <p:cNvPicPr preferRelativeResize="0"/>
          <p:nvPr/>
        </p:nvPicPr>
        <p:blipFill>
          <a:blip r:embed="rId8">
            <a:alphaModFix/>
          </a:blip>
          <a:stretch>
            <a:fillRect/>
          </a:stretch>
        </p:blipFill>
        <p:spPr>
          <a:xfrm>
            <a:off x="741326" y="3909314"/>
            <a:ext cx="3160958" cy="251050"/>
          </a:xfrm>
          <a:prstGeom prst="rect">
            <a:avLst/>
          </a:prstGeom>
          <a:noFill/>
          <a:ln>
            <a:noFill/>
          </a:ln>
        </p:spPr>
      </p:pic>
      <p:sp>
        <p:nvSpPr>
          <p:cNvPr id="417" name="Google Shape;417;p47"/>
          <p:cNvSpPr/>
          <p:nvPr/>
        </p:nvSpPr>
        <p:spPr>
          <a:xfrm>
            <a:off x="5312145" y="2105054"/>
            <a:ext cx="401886" cy="298579"/>
          </a:xfrm>
          <a:custGeom>
            <a:rect b="b" l="l" r="r" t="t"/>
            <a:pathLst>
              <a:path extrusionOk="0" h="196111" w="285532">
                <a:moveTo>
                  <a:pt x="269081" y="0"/>
                </a:moveTo>
                <a:lnTo>
                  <a:pt x="78609" y="158394"/>
                </a:lnTo>
                <a:lnTo>
                  <a:pt x="21130" y="75516"/>
                </a:lnTo>
                <a:lnTo>
                  <a:pt x="0" y="90186"/>
                </a:lnTo>
                <a:lnTo>
                  <a:pt x="73490" y="196110"/>
                </a:lnTo>
                <a:lnTo>
                  <a:pt x="285531" y="19789"/>
                </a:lnTo>
                <a:lnTo>
                  <a:pt x="26908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7"/>
          <p:cNvSpPr/>
          <p:nvPr/>
        </p:nvSpPr>
        <p:spPr>
          <a:xfrm>
            <a:off x="3520533" y="3319129"/>
            <a:ext cx="401886" cy="298579"/>
          </a:xfrm>
          <a:custGeom>
            <a:rect b="b" l="l" r="r" t="t"/>
            <a:pathLst>
              <a:path extrusionOk="0" h="196111" w="285532">
                <a:moveTo>
                  <a:pt x="269081" y="0"/>
                </a:moveTo>
                <a:lnTo>
                  <a:pt x="78609" y="158394"/>
                </a:lnTo>
                <a:lnTo>
                  <a:pt x="21130" y="75516"/>
                </a:lnTo>
                <a:lnTo>
                  <a:pt x="0" y="90186"/>
                </a:lnTo>
                <a:lnTo>
                  <a:pt x="73490" y="196110"/>
                </a:lnTo>
                <a:lnTo>
                  <a:pt x="285531" y="19789"/>
                </a:lnTo>
                <a:lnTo>
                  <a:pt x="26908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9" name="Google Shape;419;p47"/>
          <p:cNvPicPr preferRelativeResize="0"/>
          <p:nvPr/>
        </p:nvPicPr>
        <p:blipFill>
          <a:blip r:embed="rId9">
            <a:alphaModFix/>
          </a:blip>
          <a:stretch>
            <a:fillRect/>
          </a:stretch>
        </p:blipFill>
        <p:spPr>
          <a:xfrm>
            <a:off x="2283925" y="3086038"/>
            <a:ext cx="1122300" cy="235683"/>
          </a:xfrm>
          <a:prstGeom prst="rect">
            <a:avLst/>
          </a:prstGeom>
          <a:noFill/>
          <a:ln>
            <a:noFill/>
          </a:ln>
        </p:spPr>
      </p:pic>
      <p:pic>
        <p:nvPicPr>
          <p:cNvPr id="420" name="Google Shape;420;p47"/>
          <p:cNvPicPr preferRelativeResize="0"/>
          <p:nvPr/>
        </p:nvPicPr>
        <p:blipFill rotWithShape="1">
          <a:blip r:embed="rId10">
            <a:alphaModFix/>
          </a:blip>
          <a:srcRect b="63351" l="0" r="0" t="0"/>
          <a:stretch/>
        </p:blipFill>
        <p:spPr>
          <a:xfrm>
            <a:off x="5312150" y="2994888"/>
            <a:ext cx="3029100" cy="2993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4" name="Shape 424"/>
        <p:cNvGrpSpPr/>
        <p:nvPr/>
      </p:nvGrpSpPr>
      <p:grpSpPr>
        <a:xfrm>
          <a:off x="0" y="0"/>
          <a:ext cx="0" cy="0"/>
          <a:chOff x="0" y="0"/>
          <a:chExt cx="0" cy="0"/>
        </a:xfrm>
      </p:grpSpPr>
      <p:pic>
        <p:nvPicPr>
          <p:cNvPr id="425" name="Google Shape;425;p48"/>
          <p:cNvPicPr preferRelativeResize="0"/>
          <p:nvPr/>
        </p:nvPicPr>
        <p:blipFill>
          <a:blip r:embed="rId3">
            <a:alphaModFix amt="86000"/>
          </a:blip>
          <a:stretch>
            <a:fillRect/>
          </a:stretch>
        </p:blipFill>
        <p:spPr>
          <a:xfrm rot="1344117">
            <a:off x="3823925" y="1324475"/>
            <a:ext cx="1496149" cy="1160650"/>
          </a:xfrm>
          <a:prstGeom prst="rect">
            <a:avLst/>
          </a:prstGeom>
          <a:noFill/>
          <a:ln>
            <a:noFill/>
          </a:ln>
        </p:spPr>
      </p:pic>
      <p:sp>
        <p:nvSpPr>
          <p:cNvPr id="426" name="Google Shape;426;p48"/>
          <p:cNvSpPr txBox="1"/>
          <p:nvPr>
            <p:ph idx="2" type="title"/>
          </p:nvPr>
        </p:nvSpPr>
        <p:spPr>
          <a:xfrm>
            <a:off x="3778200" y="1403800"/>
            <a:ext cx="15876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pic>
        <p:nvPicPr>
          <p:cNvPr id="427" name="Google Shape;427;p48"/>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428" name="Google Shape;428;p48"/>
          <p:cNvPicPr preferRelativeResize="0"/>
          <p:nvPr/>
        </p:nvPicPr>
        <p:blipFill rotWithShape="1">
          <a:blip r:embed="rId5">
            <a:alphaModFix/>
          </a:blip>
          <a:srcRect b="18300" l="0" r="8892" t="16734"/>
          <a:stretch/>
        </p:blipFill>
        <p:spPr>
          <a:xfrm rot="10800000">
            <a:off x="833700" y="1737957"/>
            <a:ext cx="2036850" cy="846042"/>
          </a:xfrm>
          <a:prstGeom prst="rect">
            <a:avLst/>
          </a:prstGeom>
          <a:noFill/>
          <a:ln>
            <a:noFill/>
          </a:ln>
        </p:spPr>
      </p:pic>
      <p:sp>
        <p:nvSpPr>
          <p:cNvPr id="429" name="Google Shape;429;p48"/>
          <p:cNvSpPr txBox="1"/>
          <p:nvPr>
            <p:ph type="title"/>
          </p:nvPr>
        </p:nvSpPr>
        <p:spPr>
          <a:xfrm>
            <a:off x="2673000" y="25509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Ablation Study</a:t>
            </a:r>
            <a:endParaRPr/>
          </a:p>
        </p:txBody>
      </p:sp>
      <p:sp>
        <p:nvSpPr>
          <p:cNvPr id="430" name="Google Shape;430;p48"/>
          <p:cNvSpPr txBox="1"/>
          <p:nvPr>
            <p:ph idx="1" type="subTitle"/>
          </p:nvPr>
        </p:nvSpPr>
        <p:spPr>
          <a:xfrm>
            <a:off x="2937741" y="3307350"/>
            <a:ext cx="3268500" cy="792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9"/>
          <p:cNvSpPr txBox="1"/>
          <p:nvPr>
            <p:ph idx="1" type="subTitle"/>
          </p:nvPr>
        </p:nvSpPr>
        <p:spPr>
          <a:xfrm>
            <a:off x="620775" y="3471225"/>
            <a:ext cx="3458400" cy="105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lang="en" sz="1400">
                <a:solidFill>
                  <a:schemeClr val="dk1"/>
                </a:solidFill>
                <a:latin typeface="Roboto Mono Medium"/>
                <a:ea typeface="Roboto Mono Medium"/>
                <a:cs typeface="Roboto Mono Medium"/>
                <a:sym typeface="Roboto Mono Medium"/>
              </a:rPr>
              <a:t>A network is pre-trained for different values of hyper-parameter and evaluated by linear probing on the Kinetics and ESC datasets. </a:t>
            </a:r>
            <a:endParaRPr sz="1400">
              <a:solidFill>
                <a:schemeClr val="dk1"/>
              </a:solidFill>
              <a:latin typeface="Roboto Mono Medium"/>
              <a:ea typeface="Roboto Mono Medium"/>
              <a:cs typeface="Roboto Mono Medium"/>
              <a:sym typeface="Roboto Mono Medium"/>
            </a:endParaRPr>
          </a:p>
        </p:txBody>
      </p:sp>
      <p:sp>
        <p:nvSpPr>
          <p:cNvPr id="436" name="Google Shape;436;p49"/>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 over Cross AVID</a:t>
            </a:r>
            <a:endParaRPr/>
          </a:p>
        </p:txBody>
      </p:sp>
      <p:pic>
        <p:nvPicPr>
          <p:cNvPr id="437" name="Google Shape;437;p49"/>
          <p:cNvPicPr preferRelativeResize="0"/>
          <p:nvPr/>
        </p:nvPicPr>
        <p:blipFill>
          <a:blip r:embed="rId3">
            <a:alphaModFix amt="80000"/>
          </a:blip>
          <a:stretch>
            <a:fillRect/>
          </a:stretch>
        </p:blipFill>
        <p:spPr>
          <a:xfrm rot="-4761896">
            <a:off x="3114330" y="3005765"/>
            <a:ext cx="1579416" cy="716443"/>
          </a:xfrm>
          <a:prstGeom prst="rect">
            <a:avLst/>
          </a:prstGeom>
          <a:noFill/>
          <a:ln>
            <a:noFill/>
          </a:ln>
        </p:spPr>
      </p:pic>
      <p:pic>
        <p:nvPicPr>
          <p:cNvPr id="438" name="Google Shape;438;p49"/>
          <p:cNvPicPr preferRelativeResize="0"/>
          <p:nvPr/>
        </p:nvPicPr>
        <p:blipFill rotWithShape="1">
          <a:blip r:embed="rId4">
            <a:alphaModFix/>
          </a:blip>
          <a:srcRect b="0" l="2161" r="50543" t="0"/>
          <a:stretch/>
        </p:blipFill>
        <p:spPr>
          <a:xfrm rot="-466952">
            <a:off x="1091900" y="2001113"/>
            <a:ext cx="2332501" cy="1481761"/>
          </a:xfrm>
          <a:prstGeom prst="rect">
            <a:avLst/>
          </a:prstGeom>
          <a:noFill/>
          <a:ln>
            <a:noFill/>
          </a:ln>
        </p:spPr>
      </p:pic>
      <p:pic>
        <p:nvPicPr>
          <p:cNvPr id="439" name="Google Shape;439;p49"/>
          <p:cNvPicPr preferRelativeResize="0"/>
          <p:nvPr/>
        </p:nvPicPr>
        <p:blipFill rotWithShape="1">
          <a:blip r:embed="rId4">
            <a:alphaModFix/>
          </a:blip>
          <a:srcRect b="0" l="52042" r="1853" t="0"/>
          <a:stretch/>
        </p:blipFill>
        <p:spPr>
          <a:xfrm rot="495627">
            <a:off x="5793121" y="1347590"/>
            <a:ext cx="2322883" cy="1513770"/>
          </a:xfrm>
          <a:prstGeom prst="rect">
            <a:avLst/>
          </a:prstGeom>
          <a:noFill/>
          <a:ln>
            <a:noFill/>
          </a:ln>
        </p:spPr>
      </p:pic>
      <p:sp>
        <p:nvSpPr>
          <p:cNvPr id="440" name="Google Shape;440;p49"/>
          <p:cNvSpPr/>
          <p:nvPr/>
        </p:nvSpPr>
        <p:spPr>
          <a:xfrm rot="-2700000">
            <a:off x="3011699" y="3177741"/>
            <a:ext cx="647436" cy="266330"/>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1" name="Google Shape;441;p49"/>
          <p:cNvSpPr/>
          <p:nvPr/>
        </p:nvSpPr>
        <p:spPr>
          <a:xfrm rot="-2700000">
            <a:off x="765274" y="2065491"/>
            <a:ext cx="647436" cy="266330"/>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2" name="Google Shape;442;p49"/>
          <p:cNvSpPr txBox="1"/>
          <p:nvPr>
            <p:ph idx="1" type="subTitle"/>
          </p:nvPr>
        </p:nvSpPr>
        <p:spPr>
          <a:xfrm flipH="1">
            <a:off x="5565550" y="3389275"/>
            <a:ext cx="3243300" cy="697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lang="en" sz="1400">
                <a:solidFill>
                  <a:schemeClr val="dk1"/>
                </a:solidFill>
                <a:latin typeface="Roboto Mono Medium"/>
                <a:ea typeface="Roboto Mono Medium"/>
                <a:cs typeface="Roboto Mono Medium"/>
                <a:sym typeface="Roboto Mono Medium"/>
              </a:rPr>
              <a:t>Positive sample discrimination can further improve the performance of Cross-AVID.</a:t>
            </a:r>
            <a:endParaRPr sz="1400">
              <a:solidFill>
                <a:schemeClr val="dk1"/>
              </a:solidFill>
              <a:latin typeface="Roboto Mono Medium"/>
              <a:ea typeface="Roboto Mono Medium"/>
              <a:cs typeface="Roboto Mono Medium"/>
              <a:sym typeface="Roboto Mono Medium"/>
            </a:endParaRPr>
          </a:p>
        </p:txBody>
      </p:sp>
      <p:pic>
        <p:nvPicPr>
          <p:cNvPr id="443" name="Google Shape;443;p49"/>
          <p:cNvPicPr preferRelativeResize="0"/>
          <p:nvPr/>
        </p:nvPicPr>
        <p:blipFill>
          <a:blip r:embed="rId3">
            <a:alphaModFix amt="80000"/>
          </a:blip>
          <a:stretch>
            <a:fillRect/>
          </a:stretch>
        </p:blipFill>
        <p:spPr>
          <a:xfrm flipH="1" rot="4761896">
            <a:off x="4655080" y="2500978"/>
            <a:ext cx="1579416" cy="716443"/>
          </a:xfrm>
          <a:prstGeom prst="rect">
            <a:avLst/>
          </a:prstGeom>
          <a:noFill/>
          <a:ln>
            <a:noFill/>
          </a:ln>
        </p:spPr>
      </p:pic>
      <p:sp>
        <p:nvSpPr>
          <p:cNvPr id="444" name="Google Shape;444;p49"/>
          <p:cNvSpPr/>
          <p:nvPr/>
        </p:nvSpPr>
        <p:spPr>
          <a:xfrm flipH="1" rot="2700000">
            <a:off x="5564892" y="2561529"/>
            <a:ext cx="647436" cy="266330"/>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5" name="Google Shape;445;p49"/>
          <p:cNvSpPr/>
          <p:nvPr/>
        </p:nvSpPr>
        <p:spPr>
          <a:xfrm flipH="1" rot="2700000">
            <a:off x="7811317" y="1449279"/>
            <a:ext cx="647436" cy="266330"/>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pic>
        <p:nvPicPr>
          <p:cNvPr id="446" name="Google Shape;446;p49"/>
          <p:cNvPicPr preferRelativeResize="0"/>
          <p:nvPr/>
        </p:nvPicPr>
        <p:blipFill>
          <a:blip r:embed="rId5">
            <a:alphaModFix/>
          </a:blip>
          <a:stretch>
            <a:fillRect/>
          </a:stretch>
        </p:blipFill>
        <p:spPr>
          <a:xfrm rot="-695467">
            <a:off x="7657974" y="-148057"/>
            <a:ext cx="1323877" cy="1547814"/>
          </a:xfrm>
          <a:prstGeom prst="rect">
            <a:avLst/>
          </a:prstGeom>
          <a:noFill/>
          <a:ln>
            <a:noFill/>
          </a:ln>
          <a:effectLst>
            <a:outerShdw blurRad="57150" rotWithShape="0" algn="bl" dir="5400000" dist="19050">
              <a:srgbClr val="000000">
                <a:alpha val="50000"/>
              </a:srgbClr>
            </a:outerShdw>
          </a:effectLst>
        </p:spPr>
      </p:pic>
      <p:sp>
        <p:nvSpPr>
          <p:cNvPr id="447" name="Google Shape;447;p49"/>
          <p:cNvSpPr txBox="1"/>
          <p:nvPr>
            <p:ph idx="4294967295" type="title"/>
          </p:nvPr>
        </p:nvSpPr>
        <p:spPr>
          <a:xfrm rot="-695551">
            <a:off x="7773403" y="241949"/>
            <a:ext cx="1264494" cy="108680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Anonymous Pro"/>
                <a:ea typeface="Anonymous Pro"/>
                <a:cs typeface="Anonymous Pro"/>
                <a:sym typeface="Anonymous Pro"/>
              </a:rPr>
              <a:t>Linear probing- linear classifier for predicting which audio or video</a:t>
            </a:r>
            <a:endParaRPr sz="1000">
              <a:solidFill>
                <a:schemeClr val="dk2"/>
              </a:solidFill>
              <a:latin typeface="Anonymous Pro"/>
              <a:ea typeface="Anonymous Pro"/>
              <a:cs typeface="Anonymous Pro"/>
              <a:sym typeface="Anonymous Pro"/>
            </a:endParaRPr>
          </a:p>
        </p:txBody>
      </p:sp>
      <p:grpSp>
        <p:nvGrpSpPr>
          <p:cNvPr id="448" name="Google Shape;448;p49"/>
          <p:cNvGrpSpPr/>
          <p:nvPr/>
        </p:nvGrpSpPr>
        <p:grpSpPr>
          <a:xfrm>
            <a:off x="7515985" y="277048"/>
            <a:ext cx="272906" cy="434118"/>
            <a:chOff x="1312450" y="4093350"/>
            <a:chExt cx="685350" cy="1090200"/>
          </a:xfrm>
        </p:grpSpPr>
        <p:sp>
          <p:nvSpPr>
            <p:cNvPr id="449" name="Google Shape;449;p49"/>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9"/>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9"/>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9"/>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3" name="Google Shape;453;p49"/>
          <p:cNvPicPr preferRelativeResize="0"/>
          <p:nvPr/>
        </p:nvPicPr>
        <p:blipFill>
          <a:blip r:embed="rId5">
            <a:alphaModFix/>
          </a:blip>
          <a:stretch>
            <a:fillRect/>
          </a:stretch>
        </p:blipFill>
        <p:spPr>
          <a:xfrm rot="-695467">
            <a:off x="3008949" y="184968"/>
            <a:ext cx="1323877" cy="1547814"/>
          </a:xfrm>
          <a:prstGeom prst="rect">
            <a:avLst/>
          </a:prstGeom>
          <a:noFill/>
          <a:ln>
            <a:noFill/>
          </a:ln>
          <a:effectLst>
            <a:outerShdw blurRad="57150" rotWithShape="0" algn="bl" dir="5400000" dist="19050">
              <a:srgbClr val="000000">
                <a:alpha val="50000"/>
              </a:srgbClr>
            </a:outerShdw>
          </a:effectLst>
        </p:spPr>
      </p:pic>
      <p:sp>
        <p:nvSpPr>
          <p:cNvPr id="454" name="Google Shape;454;p49"/>
          <p:cNvSpPr txBox="1"/>
          <p:nvPr>
            <p:ph idx="4294967295" type="title"/>
          </p:nvPr>
        </p:nvSpPr>
        <p:spPr>
          <a:xfrm rot="-695440">
            <a:off x="3026655" y="591641"/>
            <a:ext cx="1428939" cy="123078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nonymous Pro"/>
                <a:ea typeface="Anonymous Pro"/>
                <a:cs typeface="Anonymous Pro"/>
                <a:sym typeface="Anonymous Pro"/>
              </a:rPr>
              <a:t>Kinetics dataset is a large-scale, high-quality dataset for human action recog</a:t>
            </a:r>
            <a:r>
              <a:rPr lang="en" sz="1000">
                <a:solidFill>
                  <a:schemeClr val="dk2"/>
                </a:solidFill>
                <a:latin typeface="Anonymous Pro"/>
                <a:ea typeface="Anonymous Pro"/>
                <a:cs typeface="Anonymous Pro"/>
                <a:sym typeface="Anonymous Pro"/>
              </a:rPr>
              <a:t> in </a:t>
            </a:r>
            <a:r>
              <a:rPr lang="en" sz="1000">
                <a:solidFill>
                  <a:schemeClr val="dk2"/>
                </a:solidFill>
                <a:latin typeface="Anonymous Pro"/>
                <a:ea typeface="Anonymous Pro"/>
                <a:cs typeface="Anonymous Pro"/>
                <a:sym typeface="Anonymous Pro"/>
              </a:rPr>
              <a:t>videos.</a:t>
            </a:r>
            <a:endParaRPr sz="1000">
              <a:solidFill>
                <a:schemeClr val="dk2"/>
              </a:solidFill>
              <a:latin typeface="Anonymous Pro"/>
              <a:ea typeface="Anonymous Pro"/>
              <a:cs typeface="Anonymous Pro"/>
              <a:sym typeface="Anonymous Pro"/>
            </a:endParaRPr>
          </a:p>
        </p:txBody>
      </p:sp>
      <p:grpSp>
        <p:nvGrpSpPr>
          <p:cNvPr id="455" name="Google Shape;455;p49"/>
          <p:cNvGrpSpPr/>
          <p:nvPr/>
        </p:nvGrpSpPr>
        <p:grpSpPr>
          <a:xfrm>
            <a:off x="3133310" y="332785"/>
            <a:ext cx="272906" cy="434118"/>
            <a:chOff x="1312450" y="4093350"/>
            <a:chExt cx="685350" cy="1090200"/>
          </a:xfrm>
        </p:grpSpPr>
        <p:sp>
          <p:nvSpPr>
            <p:cNvPr id="456" name="Google Shape;456;p49"/>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9"/>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9"/>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9"/>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0" name="Google Shape;460;p49"/>
          <p:cNvPicPr preferRelativeResize="0"/>
          <p:nvPr/>
        </p:nvPicPr>
        <p:blipFill>
          <a:blip r:embed="rId5">
            <a:alphaModFix/>
          </a:blip>
          <a:stretch>
            <a:fillRect/>
          </a:stretch>
        </p:blipFill>
        <p:spPr>
          <a:xfrm rot="-702388">
            <a:off x="4851177" y="146168"/>
            <a:ext cx="1166972" cy="1377187"/>
          </a:xfrm>
          <a:prstGeom prst="rect">
            <a:avLst/>
          </a:prstGeom>
          <a:noFill/>
          <a:ln>
            <a:noFill/>
          </a:ln>
          <a:effectLst>
            <a:outerShdw blurRad="57150" rotWithShape="0" algn="bl" dir="5400000" dist="19050">
              <a:srgbClr val="000000">
                <a:alpha val="50000"/>
              </a:srgbClr>
            </a:outerShdw>
          </a:effectLst>
        </p:spPr>
      </p:pic>
      <p:sp>
        <p:nvSpPr>
          <p:cNvPr id="461" name="Google Shape;461;p49"/>
          <p:cNvSpPr txBox="1"/>
          <p:nvPr>
            <p:ph idx="4294967295" type="title"/>
          </p:nvPr>
        </p:nvSpPr>
        <p:spPr>
          <a:xfrm rot="-702605">
            <a:off x="4851104" y="482677"/>
            <a:ext cx="1120419" cy="974014"/>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nonymous Pro"/>
                <a:ea typeface="Anonymous Pro"/>
                <a:cs typeface="Anonymous Pro"/>
                <a:sym typeface="Anonymous Pro"/>
              </a:rPr>
              <a:t>ESC dataset is a labeled collection of environmental audio recordings</a:t>
            </a:r>
            <a:endParaRPr sz="1000">
              <a:solidFill>
                <a:schemeClr val="dk2"/>
              </a:solidFill>
              <a:latin typeface="Anonymous Pro"/>
              <a:ea typeface="Anonymous Pro"/>
              <a:cs typeface="Anonymous Pro"/>
              <a:sym typeface="Anonymous Pro"/>
            </a:endParaRPr>
          </a:p>
        </p:txBody>
      </p:sp>
      <p:grpSp>
        <p:nvGrpSpPr>
          <p:cNvPr id="462" name="Google Shape;462;p49"/>
          <p:cNvGrpSpPr/>
          <p:nvPr/>
        </p:nvGrpSpPr>
        <p:grpSpPr>
          <a:xfrm>
            <a:off x="4934954" y="277370"/>
            <a:ext cx="213829" cy="343631"/>
            <a:chOff x="1312450" y="4093350"/>
            <a:chExt cx="685350" cy="1090200"/>
          </a:xfrm>
        </p:grpSpPr>
        <p:sp>
          <p:nvSpPr>
            <p:cNvPr id="463" name="Google Shape;463;p49"/>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9"/>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9"/>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9"/>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0"/>
          <p:cNvSpPr txBox="1"/>
          <p:nvPr>
            <p:ph idx="1" type="body"/>
          </p:nvPr>
        </p:nvSpPr>
        <p:spPr>
          <a:xfrm>
            <a:off x="753475" y="3157863"/>
            <a:ext cx="2901600" cy="5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a:t>
            </a:r>
            <a:r>
              <a:rPr lang="en" sz="1400"/>
              <a:t>compare all </a:t>
            </a:r>
            <a:r>
              <a:rPr lang="en" sz="1400"/>
              <a:t>methods</a:t>
            </a:r>
            <a:r>
              <a:rPr lang="en" sz="1400"/>
              <a:t> against the Cross-AVID baseline that uses only the instance itself as the positive set.</a:t>
            </a:r>
            <a:endParaRPr sz="1400"/>
          </a:p>
          <a:p>
            <a:pPr indent="0" lvl="0" marL="0" rtl="0" algn="l">
              <a:spcBef>
                <a:spcPts val="1600"/>
              </a:spcBef>
              <a:spcAft>
                <a:spcPts val="1600"/>
              </a:spcAft>
              <a:buNone/>
            </a:pPr>
            <a:r>
              <a:t/>
            </a:r>
            <a:endParaRPr sz="1400"/>
          </a:p>
        </p:txBody>
      </p:sp>
      <p:sp>
        <p:nvSpPr>
          <p:cNvPr id="472" name="Google Shape;472;p50"/>
          <p:cNvSpPr txBox="1"/>
          <p:nvPr>
            <p:ph type="title"/>
          </p:nvPr>
        </p:nvSpPr>
        <p:spPr>
          <a:xfrm>
            <a:off x="1002325" y="711175"/>
            <a:ext cx="343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CMA vs Within Modal Expansion</a:t>
            </a:r>
            <a:endParaRPr/>
          </a:p>
        </p:txBody>
      </p:sp>
      <p:pic>
        <p:nvPicPr>
          <p:cNvPr id="473" name="Google Shape;473;p50"/>
          <p:cNvPicPr preferRelativeResize="0"/>
          <p:nvPr/>
        </p:nvPicPr>
        <p:blipFill>
          <a:blip r:embed="rId3">
            <a:alphaModFix/>
          </a:blip>
          <a:stretch>
            <a:fillRect/>
          </a:stretch>
        </p:blipFill>
        <p:spPr>
          <a:xfrm>
            <a:off x="826949" y="1570824"/>
            <a:ext cx="3496050" cy="1402025"/>
          </a:xfrm>
          <a:prstGeom prst="rect">
            <a:avLst/>
          </a:prstGeom>
          <a:noFill/>
          <a:ln>
            <a:noFill/>
          </a:ln>
        </p:spPr>
      </p:pic>
      <p:pic>
        <p:nvPicPr>
          <p:cNvPr id="474" name="Google Shape;474;p50"/>
          <p:cNvPicPr preferRelativeResize="0"/>
          <p:nvPr/>
        </p:nvPicPr>
        <p:blipFill>
          <a:blip r:embed="rId4">
            <a:alphaModFix amt="80000"/>
          </a:blip>
          <a:stretch>
            <a:fillRect/>
          </a:stretch>
        </p:blipFill>
        <p:spPr>
          <a:xfrm rot="-4761896">
            <a:off x="3114330" y="3380878"/>
            <a:ext cx="1579416" cy="716443"/>
          </a:xfrm>
          <a:prstGeom prst="rect">
            <a:avLst/>
          </a:prstGeom>
          <a:noFill/>
          <a:ln>
            <a:noFill/>
          </a:ln>
        </p:spPr>
      </p:pic>
      <p:sp>
        <p:nvSpPr>
          <p:cNvPr id="475" name="Google Shape;475;p50"/>
          <p:cNvSpPr/>
          <p:nvPr/>
        </p:nvSpPr>
        <p:spPr>
          <a:xfrm rot="-2700000">
            <a:off x="545724" y="1637879"/>
            <a:ext cx="647436" cy="266330"/>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pic>
        <p:nvPicPr>
          <p:cNvPr id="476" name="Google Shape;476;p50"/>
          <p:cNvPicPr preferRelativeResize="0"/>
          <p:nvPr/>
        </p:nvPicPr>
        <p:blipFill>
          <a:blip r:embed="rId5">
            <a:alphaModFix/>
          </a:blip>
          <a:stretch>
            <a:fillRect/>
          </a:stretch>
        </p:blipFill>
        <p:spPr>
          <a:xfrm>
            <a:off x="4934152" y="1179675"/>
            <a:ext cx="3435672" cy="1284425"/>
          </a:xfrm>
          <a:prstGeom prst="rect">
            <a:avLst/>
          </a:prstGeom>
          <a:noFill/>
          <a:ln>
            <a:noFill/>
          </a:ln>
        </p:spPr>
      </p:pic>
      <p:pic>
        <p:nvPicPr>
          <p:cNvPr id="477" name="Google Shape;477;p50"/>
          <p:cNvPicPr preferRelativeResize="0"/>
          <p:nvPr/>
        </p:nvPicPr>
        <p:blipFill>
          <a:blip r:embed="rId6">
            <a:alphaModFix/>
          </a:blip>
          <a:stretch>
            <a:fillRect/>
          </a:stretch>
        </p:blipFill>
        <p:spPr>
          <a:xfrm>
            <a:off x="4934150" y="3074625"/>
            <a:ext cx="1918825" cy="1506737"/>
          </a:xfrm>
          <a:prstGeom prst="rect">
            <a:avLst/>
          </a:prstGeom>
          <a:noFill/>
          <a:ln>
            <a:noFill/>
          </a:ln>
        </p:spPr>
      </p:pic>
      <p:sp>
        <p:nvSpPr>
          <p:cNvPr id="478" name="Google Shape;478;p50"/>
          <p:cNvSpPr/>
          <p:nvPr/>
        </p:nvSpPr>
        <p:spPr>
          <a:xfrm>
            <a:off x="7994625" y="883511"/>
            <a:ext cx="504629" cy="656495"/>
          </a:xfrm>
          <a:custGeom>
            <a:rect b="b" l="l" r="r" t="t"/>
            <a:pathLst>
              <a:path extrusionOk="0" h="36727" w="28231">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79" name="Google Shape;479;p50"/>
          <p:cNvSpPr/>
          <p:nvPr/>
        </p:nvSpPr>
        <p:spPr>
          <a:xfrm rot="-2148808">
            <a:off x="4821374" y="1017425"/>
            <a:ext cx="647414" cy="266322"/>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0" name="Google Shape;480;p50"/>
          <p:cNvSpPr txBox="1"/>
          <p:nvPr/>
        </p:nvSpPr>
        <p:spPr>
          <a:xfrm>
            <a:off x="5561525" y="989025"/>
            <a:ext cx="349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Top-1 accuracy of linear probing on Kinetics.</a:t>
            </a:r>
            <a:endParaRPr sz="900"/>
          </a:p>
        </p:txBody>
      </p:sp>
      <p:sp>
        <p:nvSpPr>
          <p:cNvPr id="481" name="Google Shape;481;p50"/>
          <p:cNvSpPr txBox="1"/>
          <p:nvPr>
            <p:ph idx="1" type="body"/>
          </p:nvPr>
        </p:nvSpPr>
        <p:spPr>
          <a:xfrm>
            <a:off x="6852975" y="3074625"/>
            <a:ext cx="1558200" cy="12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CMA finds more precise positives compared to within-modal expansion methods</a:t>
            </a:r>
            <a:endParaRPr sz="1400"/>
          </a:p>
          <a:p>
            <a:pPr indent="0" lvl="0" marL="0" rtl="0" algn="l">
              <a:spcBef>
                <a:spcPts val="1600"/>
              </a:spcBef>
              <a:spcAft>
                <a:spcPts val="1600"/>
              </a:spcAft>
              <a:buNone/>
            </a:pPr>
            <a:r>
              <a:t/>
            </a:r>
            <a:endParaRPr sz="1400"/>
          </a:p>
        </p:txBody>
      </p:sp>
      <p:sp>
        <p:nvSpPr>
          <p:cNvPr id="482" name="Google Shape;482;p50"/>
          <p:cNvSpPr txBox="1"/>
          <p:nvPr/>
        </p:nvSpPr>
        <p:spPr>
          <a:xfrm>
            <a:off x="4973488" y="2357250"/>
            <a:ext cx="335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a:solidFill>
                  <a:schemeClr val="dk1"/>
                </a:solidFill>
                <a:latin typeface="Roboto Mono Medium"/>
                <a:ea typeface="Roboto Mono Medium"/>
                <a:cs typeface="Roboto Mono Medium"/>
                <a:sym typeface="Roboto Mono Medium"/>
              </a:rPr>
              <a:t>CMA provides consistent gains over all methods on Kinetics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1"/>
          <p:cNvSpPr txBox="1"/>
          <p:nvPr>
            <p:ph type="title"/>
          </p:nvPr>
        </p:nvSpPr>
        <p:spPr>
          <a:xfrm>
            <a:off x="1002325" y="711173"/>
            <a:ext cx="2403900" cy="13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Qualitative Analysis</a:t>
            </a:r>
            <a:endParaRPr/>
          </a:p>
        </p:txBody>
      </p:sp>
      <p:sp>
        <p:nvSpPr>
          <p:cNvPr id="488" name="Google Shape;488;p51"/>
          <p:cNvSpPr txBox="1"/>
          <p:nvPr>
            <p:ph idx="4294967295" type="subTitle"/>
          </p:nvPr>
        </p:nvSpPr>
        <p:spPr>
          <a:xfrm>
            <a:off x="748950" y="1665800"/>
            <a:ext cx="2457000" cy="22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2"/>
                </a:solidFill>
              </a:rPr>
              <a:t>CMA can group together semantically related concepts.</a:t>
            </a:r>
            <a:endParaRPr sz="1400">
              <a:solidFill>
                <a:schemeClr val="dk2"/>
              </a:solidFill>
            </a:endParaRPr>
          </a:p>
          <a:p>
            <a:pPr indent="0" lvl="0" marL="0" rtl="0" algn="l">
              <a:spcBef>
                <a:spcPts val="1600"/>
              </a:spcBef>
              <a:spcAft>
                <a:spcPts val="0"/>
              </a:spcAft>
              <a:buNone/>
            </a:pPr>
            <a:r>
              <a:rPr lang="en" sz="1400">
                <a:solidFill>
                  <a:schemeClr val="dk2"/>
                </a:solidFill>
              </a:rPr>
              <a:t>Visually similar concepts, like ‘ambulance‘ and ‘bus‘ can be distinguished based on audio similarity</a:t>
            </a:r>
            <a:endParaRPr sz="1400">
              <a:solidFill>
                <a:schemeClr val="dk2"/>
              </a:solidFill>
            </a:endParaRPr>
          </a:p>
          <a:p>
            <a:pPr indent="0" lvl="0" marL="0" rtl="0" algn="l">
              <a:spcBef>
                <a:spcPts val="1600"/>
              </a:spcBef>
              <a:spcAft>
                <a:spcPts val="0"/>
              </a:spcAft>
              <a:buNone/>
            </a:pPr>
            <a:r>
              <a:t/>
            </a:r>
            <a:endParaRPr sz="1400">
              <a:solidFill>
                <a:schemeClr val="dk2"/>
              </a:solidFill>
            </a:endParaRPr>
          </a:p>
          <a:p>
            <a:pPr indent="0" lvl="0" marL="0" rtl="0" algn="l">
              <a:spcBef>
                <a:spcPts val="1600"/>
              </a:spcBef>
              <a:spcAft>
                <a:spcPts val="1600"/>
              </a:spcAft>
              <a:buNone/>
            </a:pPr>
            <a:r>
              <a:t/>
            </a:r>
            <a:endParaRPr sz="1400">
              <a:solidFill>
                <a:schemeClr val="dk2"/>
              </a:solidFill>
            </a:endParaRPr>
          </a:p>
        </p:txBody>
      </p:sp>
      <p:pic>
        <p:nvPicPr>
          <p:cNvPr id="489" name="Google Shape;489;p51"/>
          <p:cNvPicPr preferRelativeResize="0"/>
          <p:nvPr/>
        </p:nvPicPr>
        <p:blipFill rotWithShape="1">
          <a:blip r:embed="rId3">
            <a:alphaModFix/>
          </a:blip>
          <a:srcRect b="18300" l="0" r="8892" t="16734"/>
          <a:stretch/>
        </p:blipFill>
        <p:spPr>
          <a:xfrm rot="10800000">
            <a:off x="62175" y="3766782"/>
            <a:ext cx="2036850" cy="846042"/>
          </a:xfrm>
          <a:prstGeom prst="rect">
            <a:avLst/>
          </a:prstGeom>
          <a:noFill/>
          <a:ln>
            <a:noFill/>
          </a:ln>
        </p:spPr>
      </p:pic>
      <p:pic>
        <p:nvPicPr>
          <p:cNvPr id="490" name="Google Shape;490;p51"/>
          <p:cNvPicPr preferRelativeResize="0"/>
          <p:nvPr/>
        </p:nvPicPr>
        <p:blipFill rotWithShape="1">
          <a:blip r:embed="rId4">
            <a:alphaModFix/>
          </a:blip>
          <a:srcRect b="38748" l="0" r="0" t="0"/>
          <a:stretch/>
        </p:blipFill>
        <p:spPr>
          <a:xfrm>
            <a:off x="3205950" y="1517238"/>
            <a:ext cx="5337851" cy="2584024"/>
          </a:xfrm>
          <a:prstGeom prst="rect">
            <a:avLst/>
          </a:prstGeom>
          <a:noFill/>
          <a:ln>
            <a:noFill/>
          </a:ln>
        </p:spPr>
      </p:pic>
      <p:sp>
        <p:nvSpPr>
          <p:cNvPr id="491" name="Google Shape;491;p51"/>
          <p:cNvSpPr txBox="1"/>
          <p:nvPr/>
        </p:nvSpPr>
        <p:spPr>
          <a:xfrm>
            <a:off x="304050" y="4066650"/>
            <a:ext cx="1507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Roboto Mono Medium"/>
                <a:ea typeface="Roboto Mono Medium"/>
                <a:cs typeface="Roboto Mono Medium"/>
                <a:sym typeface="Roboto Mono Medium"/>
              </a:rPr>
              <a:t>Thus more precise</a:t>
            </a:r>
            <a:endParaRPr sz="1000">
              <a:solidFill>
                <a:schemeClr val="dk2"/>
              </a:solidFill>
              <a:latin typeface="Roboto Mono Medium"/>
              <a:ea typeface="Roboto Mono Medium"/>
              <a:cs typeface="Roboto Mono Medium"/>
              <a:sym typeface="Roboto Mono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5" name="Shape 495"/>
        <p:cNvGrpSpPr/>
        <p:nvPr/>
      </p:nvGrpSpPr>
      <p:grpSpPr>
        <a:xfrm>
          <a:off x="0" y="0"/>
          <a:ext cx="0" cy="0"/>
          <a:chOff x="0" y="0"/>
          <a:chExt cx="0" cy="0"/>
        </a:xfrm>
      </p:grpSpPr>
      <p:pic>
        <p:nvPicPr>
          <p:cNvPr id="496" name="Google Shape;496;p52"/>
          <p:cNvPicPr preferRelativeResize="0"/>
          <p:nvPr/>
        </p:nvPicPr>
        <p:blipFill>
          <a:blip r:embed="rId3">
            <a:alphaModFix amt="86000"/>
          </a:blip>
          <a:stretch>
            <a:fillRect/>
          </a:stretch>
        </p:blipFill>
        <p:spPr>
          <a:xfrm rot="1344117">
            <a:off x="3823925" y="1324475"/>
            <a:ext cx="1496149" cy="1160650"/>
          </a:xfrm>
          <a:prstGeom prst="rect">
            <a:avLst/>
          </a:prstGeom>
          <a:noFill/>
          <a:ln>
            <a:noFill/>
          </a:ln>
        </p:spPr>
      </p:pic>
      <p:sp>
        <p:nvSpPr>
          <p:cNvPr id="497" name="Google Shape;497;p52"/>
          <p:cNvSpPr txBox="1"/>
          <p:nvPr>
            <p:ph idx="2" type="title"/>
          </p:nvPr>
        </p:nvSpPr>
        <p:spPr>
          <a:xfrm>
            <a:off x="3778200" y="1403800"/>
            <a:ext cx="15876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pic>
        <p:nvPicPr>
          <p:cNvPr id="498" name="Google Shape;498;p52"/>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499" name="Google Shape;499;p52"/>
          <p:cNvPicPr preferRelativeResize="0"/>
          <p:nvPr/>
        </p:nvPicPr>
        <p:blipFill rotWithShape="1">
          <a:blip r:embed="rId5">
            <a:alphaModFix/>
          </a:blip>
          <a:srcRect b="18300" l="0" r="8892" t="16734"/>
          <a:stretch/>
        </p:blipFill>
        <p:spPr>
          <a:xfrm rot="10800000">
            <a:off x="833700" y="1737957"/>
            <a:ext cx="2036850" cy="846042"/>
          </a:xfrm>
          <a:prstGeom prst="rect">
            <a:avLst/>
          </a:prstGeom>
          <a:noFill/>
          <a:ln>
            <a:noFill/>
          </a:ln>
        </p:spPr>
      </p:pic>
      <p:sp>
        <p:nvSpPr>
          <p:cNvPr id="500" name="Google Shape;500;p52"/>
          <p:cNvSpPr txBox="1"/>
          <p:nvPr>
            <p:ph type="title"/>
          </p:nvPr>
        </p:nvSpPr>
        <p:spPr>
          <a:xfrm>
            <a:off x="2673000" y="25509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and Discussion</a:t>
            </a:r>
            <a:endParaRPr/>
          </a:p>
        </p:txBody>
      </p:sp>
      <p:sp>
        <p:nvSpPr>
          <p:cNvPr id="501" name="Google Shape;501;p52"/>
          <p:cNvSpPr txBox="1"/>
          <p:nvPr>
            <p:ph idx="1" type="subTitle"/>
          </p:nvPr>
        </p:nvSpPr>
        <p:spPr>
          <a:xfrm>
            <a:off x="2937741" y="3307350"/>
            <a:ext cx="3268500" cy="792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3"/>
          <p:cNvSpPr txBox="1"/>
          <p:nvPr>
            <p:ph idx="1" type="body"/>
          </p:nvPr>
        </p:nvSpPr>
        <p:spPr>
          <a:xfrm>
            <a:off x="557425" y="345700"/>
            <a:ext cx="3593400" cy="844500"/>
          </a:xfrm>
          <a:prstGeom prst="rect">
            <a:avLst/>
          </a:prstGeom>
        </p:spPr>
        <p:txBody>
          <a:bodyPr anchorCtr="0" anchor="ctr" bIns="91425" lIns="91425" spcFirstLastPara="1" rIns="91425" wrap="square" tIns="91425">
            <a:noAutofit/>
          </a:bodyPr>
          <a:lstStyle/>
          <a:p>
            <a:pPr indent="0" lvl="0" marL="0" marR="0" rtl="0" algn="l">
              <a:lnSpc>
                <a:spcPct val="80000"/>
              </a:lnSpc>
              <a:spcBef>
                <a:spcPts val="0"/>
              </a:spcBef>
              <a:spcAft>
                <a:spcPts val="0"/>
              </a:spcAft>
              <a:buNone/>
            </a:pPr>
            <a:r>
              <a:rPr b="1" lang="en" sz="2800">
                <a:solidFill>
                  <a:schemeClr val="accent2"/>
                </a:solidFill>
                <a:latin typeface="Concert One"/>
                <a:ea typeface="Concert One"/>
                <a:cs typeface="Concert One"/>
                <a:sym typeface="Concert One"/>
              </a:rPr>
              <a:t>CMA vs Cross AVID in Action Recognition</a:t>
            </a:r>
            <a:endParaRPr b="1" sz="2800">
              <a:solidFill>
                <a:schemeClr val="accent2"/>
              </a:solidFill>
              <a:latin typeface="Concert One"/>
              <a:ea typeface="Concert One"/>
              <a:cs typeface="Concert One"/>
              <a:sym typeface="Concert One"/>
            </a:endParaRPr>
          </a:p>
        </p:txBody>
      </p:sp>
      <p:sp>
        <p:nvSpPr>
          <p:cNvPr id="507" name="Google Shape;507;p53"/>
          <p:cNvSpPr txBox="1"/>
          <p:nvPr>
            <p:ph idx="2" type="body"/>
          </p:nvPr>
        </p:nvSpPr>
        <p:spPr>
          <a:xfrm>
            <a:off x="4805925" y="1190200"/>
            <a:ext cx="3593400" cy="3183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18-layer R(2+1)D network is the video encoder and a 9-layer (2D) CNN with batch normalization is the audio encoder</a:t>
            </a:r>
            <a:endParaRPr/>
          </a:p>
          <a:p>
            <a:pPr indent="-317500" lvl="0" marL="457200" rtl="0" algn="l">
              <a:spcBef>
                <a:spcPts val="0"/>
              </a:spcBef>
              <a:spcAft>
                <a:spcPts val="0"/>
              </a:spcAft>
              <a:buSzPts val="1400"/>
              <a:buChar char="●"/>
            </a:pPr>
            <a:r>
              <a:rPr lang="en"/>
              <a:t>Models are trained on Kinetics and Audioset datasets</a:t>
            </a:r>
            <a:endParaRPr/>
          </a:p>
          <a:p>
            <a:pPr indent="-317500" lvl="0" marL="457200" rtl="0" algn="l">
              <a:spcBef>
                <a:spcPts val="0"/>
              </a:spcBef>
              <a:spcAft>
                <a:spcPts val="0"/>
              </a:spcAft>
              <a:buSzPts val="1400"/>
              <a:buChar char="●"/>
            </a:pPr>
            <a:r>
              <a:rPr lang="en"/>
              <a:t>Use CMA criterion to get positive sets</a:t>
            </a:r>
            <a:endParaRPr/>
          </a:p>
          <a:p>
            <a:pPr indent="-317500" lvl="0" marL="457200" rtl="0" algn="l">
              <a:spcBef>
                <a:spcPts val="0"/>
              </a:spcBef>
              <a:spcAft>
                <a:spcPts val="0"/>
              </a:spcAft>
              <a:buSzPts val="1400"/>
              <a:buChar char="●"/>
            </a:pPr>
            <a:r>
              <a:rPr lang="en"/>
              <a:t>linear classifier is trained for the task of action recognition</a:t>
            </a:r>
            <a:endParaRPr/>
          </a:p>
          <a:p>
            <a:pPr indent="-317500" lvl="0" marL="457200" rtl="0" algn="l">
              <a:spcBef>
                <a:spcPts val="0"/>
              </a:spcBef>
              <a:spcAft>
                <a:spcPts val="0"/>
              </a:spcAft>
              <a:buSzPts val="1400"/>
              <a:buChar char="●"/>
            </a:pPr>
            <a:r>
              <a:rPr lang="en"/>
              <a:t>Top 1 accuracy as metric</a:t>
            </a:r>
            <a:endParaRPr/>
          </a:p>
          <a:p>
            <a:pPr indent="0" lvl="0" marL="0" rtl="0" algn="l">
              <a:spcBef>
                <a:spcPts val="1600"/>
              </a:spcBef>
              <a:spcAft>
                <a:spcPts val="1600"/>
              </a:spcAft>
              <a:buNone/>
            </a:pPr>
            <a:r>
              <a:t/>
            </a:r>
            <a:endParaRPr/>
          </a:p>
        </p:txBody>
      </p:sp>
      <p:pic>
        <p:nvPicPr>
          <p:cNvPr id="508" name="Google Shape;508;p53"/>
          <p:cNvPicPr preferRelativeResize="0"/>
          <p:nvPr/>
        </p:nvPicPr>
        <p:blipFill>
          <a:blip r:embed="rId3">
            <a:alphaModFix/>
          </a:blip>
          <a:stretch>
            <a:fillRect/>
          </a:stretch>
        </p:blipFill>
        <p:spPr>
          <a:xfrm>
            <a:off x="583750" y="1107675"/>
            <a:ext cx="3787324" cy="932000"/>
          </a:xfrm>
          <a:prstGeom prst="rect">
            <a:avLst/>
          </a:prstGeom>
          <a:noFill/>
          <a:ln>
            <a:noFill/>
          </a:ln>
        </p:spPr>
      </p:pic>
      <p:sp>
        <p:nvSpPr>
          <p:cNvPr id="509" name="Google Shape;509;p53"/>
          <p:cNvSpPr txBox="1"/>
          <p:nvPr>
            <p:ph type="title"/>
          </p:nvPr>
        </p:nvSpPr>
        <p:spPr>
          <a:xfrm>
            <a:off x="5040925" y="711181"/>
            <a:ext cx="2403900" cy="572700"/>
          </a:xfrm>
          <a:prstGeom prst="rect">
            <a:avLst/>
          </a:prstGeom>
        </p:spPr>
        <p:txBody>
          <a:bodyPr anchorCtr="0" anchor="t" bIns="91425" lIns="91425" spcFirstLastPara="1" rIns="91425" wrap="square" tIns="91425">
            <a:noAutofit/>
          </a:bodyPr>
          <a:lstStyle/>
          <a:p>
            <a:pPr indent="0" lvl="0" marL="0" marR="0" rtl="0" algn="l">
              <a:lnSpc>
                <a:spcPct val="80000"/>
              </a:lnSpc>
              <a:spcBef>
                <a:spcPts val="0"/>
              </a:spcBef>
              <a:spcAft>
                <a:spcPts val="0"/>
              </a:spcAft>
              <a:buNone/>
            </a:pPr>
            <a:r>
              <a:rPr lang="en"/>
              <a:t>Setup</a:t>
            </a:r>
            <a:endParaRPr/>
          </a:p>
        </p:txBody>
      </p:sp>
      <p:pic>
        <p:nvPicPr>
          <p:cNvPr id="510" name="Google Shape;510;p53"/>
          <p:cNvPicPr preferRelativeResize="0"/>
          <p:nvPr/>
        </p:nvPicPr>
        <p:blipFill>
          <a:blip r:embed="rId4">
            <a:alphaModFix/>
          </a:blip>
          <a:stretch>
            <a:fillRect/>
          </a:stretch>
        </p:blipFill>
        <p:spPr>
          <a:xfrm>
            <a:off x="557425" y="2039675"/>
            <a:ext cx="3839974" cy="411323"/>
          </a:xfrm>
          <a:prstGeom prst="rect">
            <a:avLst/>
          </a:prstGeom>
          <a:noFill/>
          <a:ln>
            <a:noFill/>
          </a:ln>
        </p:spPr>
      </p:pic>
      <p:pic>
        <p:nvPicPr>
          <p:cNvPr id="511" name="Google Shape;511;p53"/>
          <p:cNvPicPr preferRelativeResize="0"/>
          <p:nvPr/>
        </p:nvPicPr>
        <p:blipFill rotWithShape="1">
          <a:blip r:embed="rId5">
            <a:alphaModFix/>
          </a:blip>
          <a:srcRect b="9" l="0" r="0" t="4452"/>
          <a:stretch/>
        </p:blipFill>
        <p:spPr>
          <a:xfrm>
            <a:off x="557425" y="2474307"/>
            <a:ext cx="3839975" cy="960120"/>
          </a:xfrm>
          <a:prstGeom prst="rect">
            <a:avLst/>
          </a:prstGeom>
          <a:noFill/>
          <a:ln>
            <a:noFill/>
          </a:ln>
        </p:spPr>
      </p:pic>
      <p:pic>
        <p:nvPicPr>
          <p:cNvPr id="512" name="Google Shape;512;p53"/>
          <p:cNvPicPr preferRelativeResize="0"/>
          <p:nvPr/>
        </p:nvPicPr>
        <p:blipFill>
          <a:blip r:embed="rId6">
            <a:alphaModFix/>
          </a:blip>
          <a:stretch>
            <a:fillRect/>
          </a:stretch>
        </p:blipFill>
        <p:spPr>
          <a:xfrm>
            <a:off x="557425" y="3434425"/>
            <a:ext cx="3839975" cy="9996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4"/>
          <p:cNvSpPr txBox="1"/>
          <p:nvPr>
            <p:ph idx="2" type="body"/>
          </p:nvPr>
        </p:nvSpPr>
        <p:spPr>
          <a:xfrm>
            <a:off x="5044725" y="1657975"/>
            <a:ext cx="3224400" cy="2950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 linear one-vs-all SVM classifier is trained  on the audio representations generated by the pre-trained models at the final layer before pooling</a:t>
            </a:r>
            <a:endParaRPr/>
          </a:p>
        </p:txBody>
      </p:sp>
      <p:sp>
        <p:nvSpPr>
          <p:cNvPr id="518" name="Google Shape;518;p54"/>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Sound Recognition Task</a:t>
            </a:r>
            <a:endParaRPr/>
          </a:p>
        </p:txBody>
      </p:sp>
      <p:pic>
        <p:nvPicPr>
          <p:cNvPr id="519" name="Google Shape;519;p54"/>
          <p:cNvPicPr preferRelativeResize="0"/>
          <p:nvPr/>
        </p:nvPicPr>
        <p:blipFill>
          <a:blip r:embed="rId3">
            <a:alphaModFix/>
          </a:blip>
          <a:stretch>
            <a:fillRect/>
          </a:stretch>
        </p:blipFill>
        <p:spPr>
          <a:xfrm>
            <a:off x="765925" y="2603988"/>
            <a:ext cx="3300026" cy="1531075"/>
          </a:xfrm>
          <a:prstGeom prst="rect">
            <a:avLst/>
          </a:prstGeom>
          <a:noFill/>
          <a:ln>
            <a:noFill/>
          </a:ln>
        </p:spPr>
      </p:pic>
      <p:pic>
        <p:nvPicPr>
          <p:cNvPr id="520" name="Google Shape;520;p54"/>
          <p:cNvPicPr preferRelativeResize="0"/>
          <p:nvPr/>
        </p:nvPicPr>
        <p:blipFill>
          <a:blip r:embed="rId4">
            <a:alphaModFix/>
          </a:blip>
          <a:stretch>
            <a:fillRect/>
          </a:stretch>
        </p:blipFill>
        <p:spPr>
          <a:xfrm>
            <a:off x="765925" y="2131683"/>
            <a:ext cx="3300025" cy="472308"/>
          </a:xfrm>
          <a:prstGeom prst="rect">
            <a:avLst/>
          </a:prstGeom>
          <a:noFill/>
          <a:ln>
            <a:noFill/>
          </a:ln>
        </p:spPr>
      </p:pic>
      <p:sp>
        <p:nvSpPr>
          <p:cNvPr id="521" name="Google Shape;521;p54"/>
          <p:cNvSpPr/>
          <p:nvPr/>
        </p:nvSpPr>
        <p:spPr>
          <a:xfrm rot="-2700000">
            <a:off x="765274" y="2065491"/>
            <a:ext cx="647436" cy="266330"/>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55"/>
          <p:cNvPicPr preferRelativeResize="0"/>
          <p:nvPr/>
        </p:nvPicPr>
        <p:blipFill>
          <a:blip r:embed="rId3">
            <a:alphaModFix amt="86000"/>
          </a:blip>
          <a:stretch>
            <a:fillRect/>
          </a:stretch>
        </p:blipFill>
        <p:spPr>
          <a:xfrm rot="729280">
            <a:off x="1715436" y="2414935"/>
            <a:ext cx="1168516" cy="689430"/>
          </a:xfrm>
          <a:prstGeom prst="rect">
            <a:avLst/>
          </a:prstGeom>
          <a:noFill/>
          <a:ln>
            <a:noFill/>
          </a:ln>
        </p:spPr>
      </p:pic>
      <p:sp>
        <p:nvSpPr>
          <p:cNvPr id="527" name="Google Shape;527;p55"/>
          <p:cNvSpPr txBox="1"/>
          <p:nvPr>
            <p:ph type="title"/>
          </p:nvPr>
        </p:nvSpPr>
        <p:spPr>
          <a:xfrm>
            <a:off x="2308050" y="711175"/>
            <a:ext cx="4527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Summary</a:t>
            </a:r>
            <a:endParaRPr/>
          </a:p>
        </p:txBody>
      </p:sp>
      <p:sp>
        <p:nvSpPr>
          <p:cNvPr id="528" name="Google Shape;528;p55"/>
          <p:cNvSpPr txBox="1"/>
          <p:nvPr>
            <p:ph type="title"/>
          </p:nvPr>
        </p:nvSpPr>
        <p:spPr>
          <a:xfrm>
            <a:off x="1688156" y="2482825"/>
            <a:ext cx="1226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CMA</a:t>
            </a:r>
            <a:endParaRPr sz="1800">
              <a:solidFill>
                <a:schemeClr val="dk2"/>
              </a:solidFill>
            </a:endParaRPr>
          </a:p>
        </p:txBody>
      </p:sp>
      <p:pic>
        <p:nvPicPr>
          <p:cNvPr id="529" name="Google Shape;529;p55"/>
          <p:cNvPicPr preferRelativeResize="0"/>
          <p:nvPr/>
        </p:nvPicPr>
        <p:blipFill>
          <a:blip r:embed="rId3">
            <a:alphaModFix amt="86000"/>
          </a:blip>
          <a:stretch>
            <a:fillRect/>
          </a:stretch>
        </p:blipFill>
        <p:spPr>
          <a:xfrm rot="729280">
            <a:off x="3362160" y="2414935"/>
            <a:ext cx="1168516" cy="689430"/>
          </a:xfrm>
          <a:prstGeom prst="rect">
            <a:avLst/>
          </a:prstGeom>
          <a:noFill/>
          <a:ln>
            <a:noFill/>
          </a:ln>
        </p:spPr>
      </p:pic>
      <p:pic>
        <p:nvPicPr>
          <p:cNvPr id="530" name="Google Shape;530;p55"/>
          <p:cNvPicPr preferRelativeResize="0"/>
          <p:nvPr/>
        </p:nvPicPr>
        <p:blipFill>
          <a:blip r:embed="rId3">
            <a:alphaModFix amt="86000"/>
          </a:blip>
          <a:stretch>
            <a:fillRect/>
          </a:stretch>
        </p:blipFill>
        <p:spPr>
          <a:xfrm rot="729280">
            <a:off x="5008885" y="2414935"/>
            <a:ext cx="1168516" cy="689430"/>
          </a:xfrm>
          <a:prstGeom prst="rect">
            <a:avLst/>
          </a:prstGeom>
          <a:noFill/>
          <a:ln>
            <a:noFill/>
          </a:ln>
        </p:spPr>
      </p:pic>
      <p:pic>
        <p:nvPicPr>
          <p:cNvPr id="531" name="Google Shape;531;p55"/>
          <p:cNvPicPr preferRelativeResize="0"/>
          <p:nvPr/>
        </p:nvPicPr>
        <p:blipFill>
          <a:blip r:embed="rId3">
            <a:alphaModFix amt="86000"/>
          </a:blip>
          <a:stretch>
            <a:fillRect/>
          </a:stretch>
        </p:blipFill>
        <p:spPr>
          <a:xfrm rot="729280">
            <a:off x="6655016" y="2414935"/>
            <a:ext cx="1168516" cy="689430"/>
          </a:xfrm>
          <a:prstGeom prst="rect">
            <a:avLst/>
          </a:prstGeom>
          <a:noFill/>
          <a:ln>
            <a:noFill/>
          </a:ln>
        </p:spPr>
      </p:pic>
      <p:sp>
        <p:nvSpPr>
          <p:cNvPr id="532" name="Google Shape;532;p55"/>
          <p:cNvSpPr txBox="1"/>
          <p:nvPr>
            <p:ph type="title"/>
          </p:nvPr>
        </p:nvSpPr>
        <p:spPr>
          <a:xfrm>
            <a:off x="3347356" y="2482825"/>
            <a:ext cx="1226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CMA</a:t>
            </a:r>
            <a:endParaRPr sz="1800">
              <a:solidFill>
                <a:schemeClr val="dk2"/>
              </a:solidFill>
            </a:endParaRPr>
          </a:p>
        </p:txBody>
      </p:sp>
      <p:sp>
        <p:nvSpPr>
          <p:cNvPr id="533" name="Google Shape;533;p55"/>
          <p:cNvSpPr txBox="1"/>
          <p:nvPr>
            <p:ph type="title"/>
          </p:nvPr>
        </p:nvSpPr>
        <p:spPr>
          <a:xfrm>
            <a:off x="4994081" y="2482825"/>
            <a:ext cx="1226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CMA</a:t>
            </a:r>
            <a:endParaRPr sz="1800">
              <a:solidFill>
                <a:schemeClr val="dk2"/>
              </a:solidFill>
            </a:endParaRPr>
          </a:p>
        </p:txBody>
      </p:sp>
      <p:sp>
        <p:nvSpPr>
          <p:cNvPr id="534" name="Google Shape;534;p55"/>
          <p:cNvSpPr txBox="1"/>
          <p:nvPr>
            <p:ph type="title"/>
          </p:nvPr>
        </p:nvSpPr>
        <p:spPr>
          <a:xfrm>
            <a:off x="6624111" y="2482825"/>
            <a:ext cx="1226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CMA</a:t>
            </a:r>
            <a:endParaRPr sz="1800">
              <a:solidFill>
                <a:schemeClr val="dk2"/>
              </a:solidFill>
            </a:endParaRPr>
          </a:p>
        </p:txBody>
      </p:sp>
      <p:sp>
        <p:nvSpPr>
          <p:cNvPr id="535" name="Google Shape;535;p55"/>
          <p:cNvSpPr txBox="1"/>
          <p:nvPr>
            <p:ph idx="4294967295" type="subTitle"/>
          </p:nvPr>
        </p:nvSpPr>
        <p:spPr>
          <a:xfrm>
            <a:off x="1373000" y="3524450"/>
            <a:ext cx="2909100" cy="75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Relate multiple instances</a:t>
            </a:r>
            <a:r>
              <a:rPr lang="en" sz="1400">
                <a:solidFill>
                  <a:schemeClr val="dk1"/>
                </a:solidFill>
              </a:rPr>
              <a:t> by identifying more related videos</a:t>
            </a:r>
            <a:endParaRPr sz="1400"/>
          </a:p>
        </p:txBody>
      </p:sp>
      <p:sp>
        <p:nvSpPr>
          <p:cNvPr id="536" name="Google Shape;536;p55"/>
          <p:cNvSpPr txBox="1"/>
          <p:nvPr>
            <p:ph idx="4294967295" type="subTitle"/>
          </p:nvPr>
        </p:nvSpPr>
        <p:spPr>
          <a:xfrm>
            <a:off x="6220775" y="1343225"/>
            <a:ext cx="2850000" cy="75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1"/>
                </a:solidFill>
              </a:rPr>
              <a:t>I</a:t>
            </a:r>
            <a:r>
              <a:rPr lang="en" sz="1400">
                <a:solidFill>
                  <a:schemeClr val="dk1"/>
                </a:solidFill>
              </a:rPr>
              <a:t>mprove visual and </a:t>
            </a:r>
            <a:br>
              <a:rPr lang="en" sz="1400">
                <a:solidFill>
                  <a:schemeClr val="dk1"/>
                </a:solidFill>
              </a:rPr>
            </a:br>
            <a:r>
              <a:rPr lang="en" sz="1400">
                <a:solidFill>
                  <a:schemeClr val="dk1"/>
                </a:solidFill>
              </a:rPr>
              <a:t>audio representations.</a:t>
            </a:r>
            <a:endParaRPr sz="1400"/>
          </a:p>
        </p:txBody>
      </p:sp>
      <p:sp>
        <p:nvSpPr>
          <p:cNvPr id="537" name="Google Shape;537;p55"/>
          <p:cNvSpPr txBox="1"/>
          <p:nvPr>
            <p:ph idx="4294967295" type="subTitle"/>
          </p:nvPr>
        </p:nvSpPr>
        <p:spPr>
          <a:xfrm>
            <a:off x="2398700" y="1343225"/>
            <a:ext cx="3618900" cy="75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R</a:t>
            </a:r>
            <a:r>
              <a:rPr lang="en" sz="1400"/>
              <a:t>eject ‘false positives’</a:t>
            </a:r>
            <a:r>
              <a:rPr lang="en" sz="1400">
                <a:solidFill>
                  <a:schemeClr val="dk1"/>
                </a:solidFill>
              </a:rPr>
              <a:t>, i.e., videos that are similar visually but differ in the audio space.</a:t>
            </a:r>
            <a:endParaRPr sz="1400">
              <a:solidFill>
                <a:schemeClr val="dk1"/>
              </a:solidFill>
            </a:endParaRPr>
          </a:p>
          <a:p>
            <a:pPr indent="0" lvl="0" marL="0" rtl="0" algn="ctr">
              <a:spcBef>
                <a:spcPts val="1600"/>
              </a:spcBef>
              <a:spcAft>
                <a:spcPts val="1600"/>
              </a:spcAft>
              <a:buNone/>
            </a:pPr>
            <a:r>
              <a:t/>
            </a:r>
            <a:endParaRPr sz="1400">
              <a:solidFill>
                <a:schemeClr val="dk2"/>
              </a:solidFill>
            </a:endParaRPr>
          </a:p>
        </p:txBody>
      </p:sp>
      <p:sp>
        <p:nvSpPr>
          <p:cNvPr id="538" name="Google Shape;538;p55"/>
          <p:cNvSpPr txBox="1"/>
          <p:nvPr>
            <p:ph idx="4294967295" type="subTitle"/>
          </p:nvPr>
        </p:nvSpPr>
        <p:spPr>
          <a:xfrm>
            <a:off x="4680726" y="3524450"/>
            <a:ext cx="3202200" cy="75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O</a:t>
            </a:r>
            <a:r>
              <a:rPr lang="en" sz="1400">
                <a:solidFill>
                  <a:schemeClr val="dk1"/>
                </a:solidFill>
              </a:rPr>
              <a:t>ptimize for</a:t>
            </a:r>
            <a:r>
              <a:rPr lang="en" sz="1400"/>
              <a:t> within-modal similarity</a:t>
            </a:r>
            <a:r>
              <a:rPr lang="en" sz="1400">
                <a:solidFill>
                  <a:schemeClr val="dk1"/>
                </a:solidFill>
              </a:rPr>
              <a:t>, in addition to </a:t>
            </a:r>
            <a:r>
              <a:rPr lang="en" sz="1400"/>
              <a:t>cross-modal similarity</a:t>
            </a:r>
            <a:endParaRPr sz="1400"/>
          </a:p>
          <a:p>
            <a:pPr indent="0" lvl="0" marL="0" rtl="0" algn="ctr">
              <a:spcBef>
                <a:spcPts val="1600"/>
              </a:spcBef>
              <a:spcAft>
                <a:spcPts val="1600"/>
              </a:spcAft>
              <a:buNone/>
            </a:pPr>
            <a:r>
              <a:t/>
            </a:r>
            <a:endParaRPr sz="1400">
              <a:solidFill>
                <a:schemeClr val="dk2"/>
              </a:solidFill>
            </a:endParaRPr>
          </a:p>
        </p:txBody>
      </p:sp>
      <p:pic>
        <p:nvPicPr>
          <p:cNvPr id="539" name="Google Shape;539;p55"/>
          <p:cNvPicPr preferRelativeResize="0"/>
          <p:nvPr/>
        </p:nvPicPr>
        <p:blipFill>
          <a:blip r:embed="rId4">
            <a:alphaModFix amt="80000"/>
          </a:blip>
          <a:stretch>
            <a:fillRect/>
          </a:stretch>
        </p:blipFill>
        <p:spPr>
          <a:xfrm rot="-5400000">
            <a:off x="3747145" y="2115450"/>
            <a:ext cx="425926" cy="198050"/>
          </a:xfrm>
          <a:prstGeom prst="rect">
            <a:avLst/>
          </a:prstGeom>
          <a:noFill/>
          <a:ln>
            <a:noFill/>
          </a:ln>
        </p:spPr>
      </p:pic>
      <p:pic>
        <p:nvPicPr>
          <p:cNvPr id="540" name="Google Shape;540;p55"/>
          <p:cNvPicPr preferRelativeResize="0"/>
          <p:nvPr/>
        </p:nvPicPr>
        <p:blipFill>
          <a:blip r:embed="rId4">
            <a:alphaModFix amt="80000"/>
          </a:blip>
          <a:stretch>
            <a:fillRect/>
          </a:stretch>
        </p:blipFill>
        <p:spPr>
          <a:xfrm rot="-5400000">
            <a:off x="7026324" y="2115450"/>
            <a:ext cx="425926" cy="198050"/>
          </a:xfrm>
          <a:prstGeom prst="rect">
            <a:avLst/>
          </a:prstGeom>
          <a:noFill/>
          <a:ln>
            <a:noFill/>
          </a:ln>
        </p:spPr>
      </p:pic>
      <p:pic>
        <p:nvPicPr>
          <p:cNvPr id="541" name="Google Shape;541;p55"/>
          <p:cNvPicPr preferRelativeResize="0"/>
          <p:nvPr/>
        </p:nvPicPr>
        <p:blipFill>
          <a:blip r:embed="rId4">
            <a:alphaModFix amt="80000"/>
          </a:blip>
          <a:stretch>
            <a:fillRect/>
          </a:stretch>
        </p:blipFill>
        <p:spPr>
          <a:xfrm rot="5400000">
            <a:off x="5395070" y="3212450"/>
            <a:ext cx="425926" cy="198050"/>
          </a:xfrm>
          <a:prstGeom prst="rect">
            <a:avLst/>
          </a:prstGeom>
          <a:noFill/>
          <a:ln>
            <a:noFill/>
          </a:ln>
        </p:spPr>
      </p:pic>
      <p:pic>
        <p:nvPicPr>
          <p:cNvPr id="542" name="Google Shape;542;p55"/>
          <p:cNvPicPr preferRelativeResize="0"/>
          <p:nvPr/>
        </p:nvPicPr>
        <p:blipFill>
          <a:blip r:embed="rId4">
            <a:alphaModFix amt="80000"/>
          </a:blip>
          <a:stretch>
            <a:fillRect/>
          </a:stretch>
        </p:blipFill>
        <p:spPr>
          <a:xfrm rot="5400000">
            <a:off x="2086720" y="3190962"/>
            <a:ext cx="425926" cy="198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idx="1" type="body"/>
          </p:nvPr>
        </p:nvSpPr>
        <p:spPr>
          <a:xfrm>
            <a:off x="996375" y="1595725"/>
            <a:ext cx="2901600" cy="22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4D719D"/>
              </a:buClr>
              <a:buSzPts val="1100"/>
              <a:buFont typeface="Arial"/>
              <a:buNone/>
            </a:pPr>
            <a:r>
              <a:rPr lang="en" sz="1400">
                <a:solidFill>
                  <a:schemeClr val="dk1"/>
                </a:solidFill>
              </a:rPr>
              <a:t>Consider this audio</a:t>
            </a:r>
            <a:br>
              <a:rPr lang="en" sz="1400">
                <a:solidFill>
                  <a:schemeClr val="dk1"/>
                </a:solidFill>
              </a:rPr>
            </a:br>
            <a:br>
              <a:rPr lang="en" sz="1400">
                <a:solidFill>
                  <a:schemeClr val="dk1"/>
                </a:solidFill>
              </a:rPr>
            </a:br>
            <a:r>
              <a:rPr lang="en" sz="1400">
                <a:solidFill>
                  <a:schemeClr val="dk1"/>
                </a:solidFill>
              </a:rPr>
              <a:t>Which video could have produced it?</a:t>
            </a:r>
            <a:br>
              <a:rPr lang="en" sz="1400">
                <a:solidFill>
                  <a:schemeClr val="dk1"/>
                </a:solidFill>
              </a:rPr>
            </a:br>
            <a:endParaRPr sz="1400"/>
          </a:p>
        </p:txBody>
      </p:sp>
      <p:sp>
        <p:nvSpPr>
          <p:cNvPr id="205" name="Google Shape;205;p29"/>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pic>
        <p:nvPicPr>
          <p:cNvPr id="206" name="Google Shape;206;p29"/>
          <p:cNvPicPr preferRelativeResize="0"/>
          <p:nvPr/>
        </p:nvPicPr>
        <p:blipFill>
          <a:blip r:embed="rId3">
            <a:alphaModFix amt="56000"/>
          </a:blip>
          <a:stretch>
            <a:fillRect/>
          </a:stretch>
        </p:blipFill>
        <p:spPr>
          <a:xfrm rot="10800000">
            <a:off x="1124175" y="1103650"/>
            <a:ext cx="1918825" cy="216200"/>
          </a:xfrm>
          <a:prstGeom prst="rect">
            <a:avLst/>
          </a:prstGeom>
          <a:noFill/>
          <a:ln>
            <a:noFill/>
          </a:ln>
        </p:spPr>
      </p:pic>
      <p:sp>
        <p:nvSpPr>
          <p:cNvPr id="207" name="Google Shape;207;p29"/>
          <p:cNvSpPr/>
          <p:nvPr/>
        </p:nvSpPr>
        <p:spPr>
          <a:xfrm rot="-391042">
            <a:off x="5665714" y="2448475"/>
            <a:ext cx="1101258" cy="649000"/>
          </a:xfrm>
          <a:custGeom>
            <a:rect b="b" l="l" r="r" t="t"/>
            <a:pathLst>
              <a:path extrusionOk="0" h="25961" w="44052">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p:nvPr/>
        </p:nvSpPr>
        <p:spPr>
          <a:xfrm rot="-2148808">
            <a:off x="5649174" y="1078575"/>
            <a:ext cx="647414" cy="266322"/>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9" name="Google Shape;209;p29"/>
          <p:cNvSpPr/>
          <p:nvPr/>
        </p:nvSpPr>
        <p:spPr>
          <a:xfrm>
            <a:off x="7449875" y="914336"/>
            <a:ext cx="504629" cy="656495"/>
          </a:xfrm>
          <a:custGeom>
            <a:rect b="b" l="l" r="r" t="t"/>
            <a:pathLst>
              <a:path extrusionOk="0" h="36727" w="28231">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pic>
        <p:nvPicPr>
          <p:cNvPr id="210" name="Google Shape;210;p29"/>
          <p:cNvPicPr preferRelativeResize="0"/>
          <p:nvPr/>
        </p:nvPicPr>
        <p:blipFill>
          <a:blip r:embed="rId4">
            <a:alphaModFix amt="80000"/>
          </a:blip>
          <a:stretch>
            <a:fillRect/>
          </a:stretch>
        </p:blipFill>
        <p:spPr>
          <a:xfrm flipH="1" rot="6023610">
            <a:off x="4575756" y="2456753"/>
            <a:ext cx="1579416" cy="716443"/>
          </a:xfrm>
          <a:prstGeom prst="rect">
            <a:avLst/>
          </a:prstGeom>
          <a:noFill/>
          <a:ln>
            <a:noFill/>
          </a:ln>
        </p:spPr>
      </p:pic>
      <p:pic>
        <p:nvPicPr>
          <p:cNvPr id="211" name="Google Shape;211;p29" title="210512_03_Music_4k_006.mp4">
            <a:hlinkClick r:id="rId5"/>
          </p:cNvPr>
          <p:cNvPicPr preferRelativeResize="0"/>
          <p:nvPr/>
        </p:nvPicPr>
        <p:blipFill>
          <a:blip r:embed="rId6">
            <a:alphaModFix/>
          </a:blip>
          <a:stretch>
            <a:fillRect/>
          </a:stretch>
        </p:blipFill>
        <p:spPr>
          <a:xfrm>
            <a:off x="5908312" y="1134638"/>
            <a:ext cx="1839175" cy="1379387"/>
          </a:xfrm>
          <a:prstGeom prst="rect">
            <a:avLst/>
          </a:prstGeom>
          <a:noFill/>
          <a:ln>
            <a:noFill/>
          </a:ln>
        </p:spPr>
      </p:pic>
      <p:pic>
        <p:nvPicPr>
          <p:cNvPr id="212" name="Google Shape;212;p29" title="mixkit-guitar-stroke-up-slow-2338.wav">
            <a:hlinkClick r:id="rId7"/>
          </p:cNvPr>
          <p:cNvPicPr preferRelativeResize="0"/>
          <p:nvPr/>
        </p:nvPicPr>
        <p:blipFill>
          <a:blip r:embed="rId8">
            <a:alphaModFix/>
          </a:blip>
          <a:stretch>
            <a:fillRect/>
          </a:stretch>
        </p:blipFill>
        <p:spPr>
          <a:xfrm>
            <a:off x="3573425" y="1595737"/>
            <a:ext cx="457200" cy="457200"/>
          </a:xfrm>
          <a:prstGeom prst="rect">
            <a:avLst/>
          </a:prstGeom>
          <a:noFill/>
          <a:ln>
            <a:noFill/>
          </a:ln>
        </p:spPr>
      </p:pic>
      <p:pic>
        <p:nvPicPr>
          <p:cNvPr id="213" name="Google Shape;213;p29" title="car.mp4">
            <a:hlinkClick r:id="rId9"/>
          </p:cNvPr>
          <p:cNvPicPr preferRelativeResize="0"/>
          <p:nvPr/>
        </p:nvPicPr>
        <p:blipFill>
          <a:blip r:embed="rId10">
            <a:alphaModFix/>
          </a:blip>
          <a:stretch>
            <a:fillRect/>
          </a:stretch>
        </p:blipFill>
        <p:spPr>
          <a:xfrm>
            <a:off x="5908300" y="2740329"/>
            <a:ext cx="1839173" cy="1439124"/>
          </a:xfrm>
          <a:prstGeom prst="rect">
            <a:avLst/>
          </a:prstGeom>
          <a:noFill/>
          <a:ln>
            <a:noFill/>
          </a:ln>
        </p:spPr>
      </p:pic>
      <p:pic>
        <p:nvPicPr>
          <p:cNvPr id="214" name="Google Shape;214;p29" title="mixkit-man-jogging-in-forest-checks-gps-watch-15720-medium.mp4">
            <a:hlinkClick r:id="rId11"/>
          </p:cNvPr>
          <p:cNvPicPr preferRelativeResize="0"/>
          <p:nvPr/>
        </p:nvPicPr>
        <p:blipFill>
          <a:blip r:embed="rId12">
            <a:alphaModFix/>
          </a:blip>
          <a:stretch>
            <a:fillRect/>
          </a:stretch>
        </p:blipFill>
        <p:spPr>
          <a:xfrm>
            <a:off x="1100363" y="2870150"/>
            <a:ext cx="1966451" cy="1439125"/>
          </a:xfrm>
          <a:prstGeom prst="rect">
            <a:avLst/>
          </a:prstGeom>
          <a:noFill/>
          <a:ln>
            <a:noFill/>
          </a:ln>
        </p:spPr>
      </p:pic>
      <p:sp>
        <p:nvSpPr>
          <p:cNvPr id="215" name="Google Shape;215;p29"/>
          <p:cNvSpPr txBox="1"/>
          <p:nvPr/>
        </p:nvSpPr>
        <p:spPr>
          <a:xfrm>
            <a:off x="2647750" y="4309275"/>
            <a:ext cx="481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latin typeface="Roboto Mono Medium"/>
                <a:ea typeface="Roboto Mono Medium"/>
                <a:cs typeface="Roboto Mono Medium"/>
                <a:sym typeface="Roboto Mono Medium"/>
                <a:hlinkClick r:id="rId13"/>
              </a:rPr>
              <a:t>Link</a:t>
            </a:r>
            <a:endParaRPr sz="800">
              <a:latin typeface="Roboto Mono Medium"/>
              <a:ea typeface="Roboto Mono Medium"/>
              <a:cs typeface="Roboto Mono Medium"/>
              <a:sym typeface="Roboto Mono Medium"/>
            </a:endParaRPr>
          </a:p>
        </p:txBody>
      </p:sp>
      <p:sp>
        <p:nvSpPr>
          <p:cNvPr id="216" name="Google Shape;216;p29"/>
          <p:cNvSpPr txBox="1"/>
          <p:nvPr/>
        </p:nvSpPr>
        <p:spPr>
          <a:xfrm>
            <a:off x="7265975" y="4179450"/>
            <a:ext cx="481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latin typeface="Roboto Mono Medium"/>
                <a:ea typeface="Roboto Mono Medium"/>
                <a:cs typeface="Roboto Mono Medium"/>
                <a:sym typeface="Roboto Mono Medium"/>
                <a:hlinkClick r:id="rId14"/>
              </a:rPr>
              <a:t>Link</a:t>
            </a:r>
            <a:endParaRPr sz="800">
              <a:latin typeface="Roboto Mono Medium"/>
              <a:ea typeface="Roboto Mono Medium"/>
              <a:cs typeface="Roboto Mono Medium"/>
              <a:sym typeface="Roboto Mono Medium"/>
            </a:endParaRPr>
          </a:p>
        </p:txBody>
      </p:sp>
      <p:sp>
        <p:nvSpPr>
          <p:cNvPr id="217" name="Google Shape;217;p29"/>
          <p:cNvSpPr txBox="1"/>
          <p:nvPr/>
        </p:nvSpPr>
        <p:spPr>
          <a:xfrm>
            <a:off x="7323250" y="2417850"/>
            <a:ext cx="481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latin typeface="Roboto Mono Medium"/>
                <a:ea typeface="Roboto Mono Medium"/>
                <a:cs typeface="Roboto Mono Medium"/>
                <a:sym typeface="Roboto Mono Medium"/>
                <a:hlinkClick r:id="rId15"/>
              </a:rPr>
              <a:t>Link</a:t>
            </a:r>
            <a:endParaRPr sz="800">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6"/>
          <p:cNvSpPr txBox="1"/>
          <p:nvPr>
            <p:ph type="title"/>
          </p:nvPr>
        </p:nvSpPr>
        <p:spPr>
          <a:xfrm>
            <a:off x="2673000" y="25509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548" name="Google Shape;548;p56"/>
          <p:cNvSpPr txBox="1"/>
          <p:nvPr>
            <p:ph idx="1" type="subTitle"/>
          </p:nvPr>
        </p:nvSpPr>
        <p:spPr>
          <a:xfrm>
            <a:off x="2937741" y="3307350"/>
            <a:ext cx="3268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549" name="Google Shape;549;p56"/>
          <p:cNvSpPr txBox="1"/>
          <p:nvPr>
            <p:ph idx="2" type="title"/>
          </p:nvPr>
        </p:nvSpPr>
        <p:spPr>
          <a:xfrm>
            <a:off x="2267700" y="1403800"/>
            <a:ext cx="46749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Roboto Mono"/>
                <a:ea typeface="Roboto Mono"/>
                <a:cs typeface="Roboto Mono"/>
                <a:sym typeface="Roboto Mono"/>
              </a:rPr>
              <a:t>C</a:t>
            </a:r>
            <a:r>
              <a:rPr b="1" lang="en" sz="1500">
                <a:latin typeface="Roboto Mono"/>
                <a:ea typeface="Roboto Mono"/>
                <a:cs typeface="Roboto Mono"/>
                <a:sym typeface="Roboto Mono"/>
              </a:rPr>
              <a:t>ross-Modal Agreements</a:t>
            </a:r>
            <a:r>
              <a:rPr lang="en" sz="1500">
                <a:latin typeface="Roboto Mono Medium"/>
                <a:ea typeface="Roboto Mono Medium"/>
                <a:cs typeface="Roboto Mono Medium"/>
                <a:sym typeface="Roboto Mono Medium"/>
              </a:rPr>
              <a:t> provide non-trivial </a:t>
            </a:r>
            <a:r>
              <a:rPr b="1" lang="en" sz="1500">
                <a:solidFill>
                  <a:schemeClr val="accent2"/>
                </a:solidFill>
                <a:latin typeface="Roboto Mono"/>
                <a:ea typeface="Roboto Mono"/>
                <a:cs typeface="Roboto Mono"/>
                <a:sym typeface="Roboto Mono"/>
              </a:rPr>
              <a:t>correspondences</a:t>
            </a:r>
            <a:endParaRPr b="1" sz="1500">
              <a:solidFill>
                <a:schemeClr val="accent2"/>
              </a:solidFill>
              <a:latin typeface="Roboto Mono"/>
              <a:ea typeface="Roboto Mono"/>
              <a:cs typeface="Roboto Mono"/>
              <a:sym typeface="Roboto Mono"/>
            </a:endParaRPr>
          </a:p>
          <a:p>
            <a:pPr indent="0" lvl="0" marL="0" rtl="0" algn="ctr">
              <a:spcBef>
                <a:spcPts val="0"/>
              </a:spcBef>
              <a:spcAft>
                <a:spcPts val="0"/>
              </a:spcAft>
              <a:buNone/>
            </a:pPr>
            <a:r>
              <a:rPr b="1" lang="en" sz="1500">
                <a:solidFill>
                  <a:schemeClr val="accent2"/>
                </a:solidFill>
                <a:latin typeface="Roboto Mono"/>
                <a:ea typeface="Roboto Mono"/>
                <a:cs typeface="Roboto Mono"/>
                <a:sym typeface="Roboto Mono"/>
              </a:rPr>
              <a:t>between samples</a:t>
            </a:r>
            <a:r>
              <a:rPr b="1" lang="en" sz="1500">
                <a:latin typeface="Roboto Mono"/>
                <a:ea typeface="Roboto Mono"/>
                <a:cs typeface="Roboto Mono"/>
                <a:sym typeface="Roboto Mono"/>
              </a:rPr>
              <a:t> </a:t>
            </a:r>
            <a:r>
              <a:rPr lang="en" sz="1500">
                <a:latin typeface="Roboto Mono Medium"/>
                <a:ea typeface="Roboto Mono Medium"/>
                <a:cs typeface="Roboto Mono Medium"/>
                <a:sym typeface="Roboto Mono Medium"/>
              </a:rPr>
              <a:t>and are a useful way to learn </a:t>
            </a:r>
            <a:r>
              <a:rPr b="1" lang="en" sz="1500">
                <a:solidFill>
                  <a:schemeClr val="accent2"/>
                </a:solidFill>
                <a:latin typeface="Roboto Mono"/>
                <a:ea typeface="Roboto Mono"/>
                <a:cs typeface="Roboto Mono"/>
                <a:sym typeface="Roboto Mono"/>
              </a:rPr>
              <a:t>improved representations</a:t>
            </a:r>
            <a:r>
              <a:rPr lang="en" sz="1500">
                <a:latin typeface="Roboto Mono Medium"/>
                <a:ea typeface="Roboto Mono Medium"/>
                <a:cs typeface="Roboto Mono Medium"/>
                <a:sym typeface="Roboto Mono Medium"/>
              </a:rPr>
              <a:t> in a multi-modal setting.</a:t>
            </a:r>
            <a:endParaRPr sz="4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7"/>
          <p:cNvSpPr txBox="1"/>
          <p:nvPr>
            <p:ph idx="2" type="title"/>
          </p:nvPr>
        </p:nvSpPr>
        <p:spPr>
          <a:xfrm>
            <a:off x="3778200" y="1403800"/>
            <a:ext cx="15876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pic>
        <p:nvPicPr>
          <p:cNvPr id="555" name="Google Shape;555;p57"/>
          <p:cNvPicPr preferRelativeResize="0"/>
          <p:nvPr/>
        </p:nvPicPr>
        <p:blipFill>
          <a:blip r:embed="rId3">
            <a:alphaModFix amt="86000"/>
          </a:blip>
          <a:stretch>
            <a:fillRect/>
          </a:stretch>
        </p:blipFill>
        <p:spPr>
          <a:xfrm rot="1344117">
            <a:off x="3823925" y="1324475"/>
            <a:ext cx="1496149" cy="1160650"/>
          </a:xfrm>
          <a:prstGeom prst="rect">
            <a:avLst/>
          </a:prstGeom>
          <a:noFill/>
          <a:ln>
            <a:noFill/>
          </a:ln>
        </p:spPr>
      </p:pic>
      <p:pic>
        <p:nvPicPr>
          <p:cNvPr id="556" name="Google Shape;556;p57"/>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557" name="Google Shape;557;p57"/>
          <p:cNvPicPr preferRelativeResize="0"/>
          <p:nvPr/>
        </p:nvPicPr>
        <p:blipFill rotWithShape="1">
          <a:blip r:embed="rId5">
            <a:alphaModFix/>
          </a:blip>
          <a:srcRect b="18300" l="0" r="8892" t="16734"/>
          <a:stretch/>
        </p:blipFill>
        <p:spPr>
          <a:xfrm rot="10800000">
            <a:off x="833700" y="1737957"/>
            <a:ext cx="2036850" cy="846042"/>
          </a:xfrm>
          <a:prstGeom prst="rect">
            <a:avLst/>
          </a:prstGeom>
          <a:noFill/>
          <a:ln>
            <a:noFill/>
          </a:ln>
        </p:spPr>
      </p:pic>
      <p:sp>
        <p:nvSpPr>
          <p:cNvPr id="558" name="Google Shape;558;p57"/>
          <p:cNvSpPr txBox="1"/>
          <p:nvPr>
            <p:ph type="title"/>
          </p:nvPr>
        </p:nvSpPr>
        <p:spPr>
          <a:xfrm>
            <a:off x="2673000" y="25509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Extra</a:t>
            </a:r>
            <a:endParaRPr/>
          </a:p>
        </p:txBody>
      </p:sp>
      <p:sp>
        <p:nvSpPr>
          <p:cNvPr id="559" name="Google Shape;559;p57"/>
          <p:cNvSpPr txBox="1"/>
          <p:nvPr>
            <p:ph idx="1" type="subTitle"/>
          </p:nvPr>
        </p:nvSpPr>
        <p:spPr>
          <a:xfrm>
            <a:off x="2937741" y="3307350"/>
            <a:ext cx="3268500" cy="792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8"/>
          <p:cNvSpPr txBox="1"/>
          <p:nvPr>
            <p:ph type="title"/>
          </p:nvPr>
        </p:nvSpPr>
        <p:spPr>
          <a:xfrm>
            <a:off x="1002325" y="558775"/>
            <a:ext cx="281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More on model</a:t>
            </a:r>
            <a:endParaRPr sz="2700"/>
          </a:p>
        </p:txBody>
      </p:sp>
      <p:sp>
        <p:nvSpPr>
          <p:cNvPr id="565" name="Google Shape;565;p58"/>
          <p:cNvSpPr txBox="1"/>
          <p:nvPr>
            <p:ph idx="1" type="body"/>
          </p:nvPr>
        </p:nvSpPr>
        <p:spPr>
          <a:xfrm>
            <a:off x="744675" y="1246925"/>
            <a:ext cx="3593400" cy="3308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300"/>
          </a:p>
          <a:p>
            <a:pPr indent="0" lvl="0" marL="457200" rtl="0" algn="l">
              <a:spcBef>
                <a:spcPts val="1600"/>
              </a:spcBef>
              <a:spcAft>
                <a:spcPts val="0"/>
              </a:spcAft>
              <a:buNone/>
            </a:pPr>
            <a:r>
              <a:t/>
            </a:r>
            <a:endParaRPr sz="1300"/>
          </a:p>
          <a:p>
            <a:pPr indent="0" lvl="0" marL="457200" rtl="0" algn="l">
              <a:spcBef>
                <a:spcPts val="1600"/>
              </a:spcBef>
              <a:spcAft>
                <a:spcPts val="0"/>
              </a:spcAft>
              <a:buNone/>
            </a:pPr>
            <a:r>
              <a:t/>
            </a:r>
            <a:endParaRPr sz="1300"/>
          </a:p>
          <a:p>
            <a:pPr indent="0" lvl="0" marL="457200" rtl="0" algn="l">
              <a:spcBef>
                <a:spcPts val="1600"/>
              </a:spcBef>
              <a:spcAft>
                <a:spcPts val="0"/>
              </a:spcAft>
              <a:buNone/>
            </a:pPr>
            <a:r>
              <a:t/>
            </a:r>
            <a:endParaRPr sz="1300"/>
          </a:p>
          <a:p>
            <a:pPr indent="0" lvl="0" marL="0" rtl="0" algn="l">
              <a:spcBef>
                <a:spcPts val="1600"/>
              </a:spcBef>
              <a:spcAft>
                <a:spcPts val="0"/>
              </a:spcAft>
              <a:buNone/>
            </a:pPr>
            <a:r>
              <a:t/>
            </a:r>
            <a:endParaRPr sz="1300"/>
          </a:p>
          <a:p>
            <a:pPr indent="0" lvl="0" marL="0" rtl="0" algn="l">
              <a:spcBef>
                <a:spcPts val="1600"/>
              </a:spcBef>
              <a:spcAft>
                <a:spcPts val="1600"/>
              </a:spcAft>
              <a:buNone/>
            </a:pPr>
            <a:r>
              <a:rPr lang="en" sz="1300"/>
              <a:t>ResNet inspired architecture.These convolutions over 3D reduces computational complexity, prevents overfitting, and introduces more </a:t>
            </a:r>
            <a:r>
              <a:rPr lang="en" sz="1300"/>
              <a:t>nonlinearities</a:t>
            </a:r>
            <a:r>
              <a:rPr lang="en" sz="1300"/>
              <a:t> that allow for a better functional relationship to be modeled.</a:t>
            </a:r>
            <a:endParaRPr sz="1300"/>
          </a:p>
        </p:txBody>
      </p:sp>
      <p:sp>
        <p:nvSpPr>
          <p:cNvPr id="566" name="Google Shape;566;p58"/>
          <p:cNvSpPr txBox="1"/>
          <p:nvPr>
            <p:ph idx="2" type="body"/>
          </p:nvPr>
        </p:nvSpPr>
        <p:spPr>
          <a:xfrm>
            <a:off x="4786000" y="229275"/>
            <a:ext cx="3728100" cy="3915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300">
              <a:solidFill>
                <a:schemeClr val="dk1"/>
              </a:solidFill>
            </a:endParaRPr>
          </a:p>
          <a:p>
            <a:pPr indent="0" lvl="0" marL="0" rtl="0" algn="l">
              <a:spcBef>
                <a:spcPts val="1600"/>
              </a:spcBef>
              <a:spcAft>
                <a:spcPts val="1600"/>
              </a:spcAft>
              <a:buNone/>
            </a:pPr>
            <a:r>
              <a:rPr lang="en"/>
              <a:t>In simplified setting where the input is spatiotemporal volume with a single feature channel. (a) Full 3D convolution is carried out using a filter of size t × d × d where t denotes the temporal extent and d is the spatial width and height. </a:t>
            </a:r>
            <a:br>
              <a:rPr lang="en"/>
            </a:br>
            <a:r>
              <a:rPr lang="en"/>
              <a:t>(b) A (2+1)D convolutional block splits the computation into a spatial 2D convolution followed by a temporal 1D convolution. The numbers of 2D filters (Mi) is chosen so that the number of parameters in (2+1)D block matches that of the full 3D convolutional block.</a:t>
            </a:r>
            <a:endParaRPr/>
          </a:p>
        </p:txBody>
      </p:sp>
      <p:pic>
        <p:nvPicPr>
          <p:cNvPr id="567" name="Google Shape;567;p58"/>
          <p:cNvPicPr preferRelativeResize="0"/>
          <p:nvPr/>
        </p:nvPicPr>
        <p:blipFill>
          <a:blip r:embed="rId3">
            <a:alphaModFix/>
          </a:blip>
          <a:stretch>
            <a:fillRect/>
          </a:stretch>
        </p:blipFill>
        <p:spPr>
          <a:xfrm>
            <a:off x="697513" y="922800"/>
            <a:ext cx="3425125" cy="2353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9"/>
          <p:cNvSpPr txBox="1"/>
          <p:nvPr>
            <p:ph type="title"/>
          </p:nvPr>
        </p:nvSpPr>
        <p:spPr>
          <a:xfrm>
            <a:off x="1002325" y="711175"/>
            <a:ext cx="281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pre-processing </a:t>
            </a:r>
            <a:endParaRPr sz="2700"/>
          </a:p>
        </p:txBody>
      </p:sp>
      <p:sp>
        <p:nvSpPr>
          <p:cNvPr id="573" name="Google Shape;573;p59"/>
          <p:cNvSpPr txBox="1"/>
          <p:nvPr>
            <p:ph idx="1" type="body"/>
          </p:nvPr>
        </p:nvSpPr>
        <p:spPr>
          <a:xfrm>
            <a:off x="744675" y="1246925"/>
            <a:ext cx="3593400" cy="3308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Video clips are extracted at 16 fps and augmented with standard techniques, namely random multi-scale cropping with 8% minimum area, random horizontal flipping and color and temporal jittering.</a:t>
            </a:r>
            <a:endParaRPr sz="1300"/>
          </a:p>
          <a:p>
            <a:pPr indent="-311150" lvl="0" marL="457200" rtl="0" algn="l">
              <a:spcBef>
                <a:spcPts val="0"/>
              </a:spcBef>
              <a:spcAft>
                <a:spcPts val="0"/>
              </a:spcAft>
              <a:buSzPts val="1300"/>
              <a:buChar char="●"/>
            </a:pPr>
            <a:r>
              <a:rPr lang="en" sz="1300"/>
              <a:t>For audio, spectrogram is computed by taking the FFT on 20ms windows with 10ms or 20ms hop-size. Spectrogram converted to a log scale, and Z-normalize its intensity using mean and standard deviation values computed on </a:t>
            </a:r>
            <a:endParaRPr sz="1300"/>
          </a:p>
        </p:txBody>
      </p:sp>
      <p:sp>
        <p:nvSpPr>
          <p:cNvPr id="574" name="Google Shape;574;p59"/>
          <p:cNvSpPr txBox="1"/>
          <p:nvPr>
            <p:ph idx="2" type="body"/>
          </p:nvPr>
        </p:nvSpPr>
        <p:spPr>
          <a:xfrm>
            <a:off x="4805925" y="775500"/>
            <a:ext cx="3593400" cy="3598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300">
                <a:solidFill>
                  <a:schemeClr val="dk1"/>
                </a:solidFill>
              </a:rPr>
              <a:t>the training set. Volume and temporal jittering for data augmentation. 1st by multiplying the audio waveform by a constant factor randomly sampled between 0.9 and 1.1, and applied uniformly over time. 2nd is done by randomly sampling the audio starting time within 0.5s of the video, and randomly selecting the total audio duration between 1.4s and 2.8s and rescaling back to the expected number of audio frames.</a:t>
            </a:r>
            <a:endParaRPr sz="1300">
              <a:solidFill>
                <a:schemeClr val="dk1"/>
              </a:solidFill>
            </a:endParaRPr>
          </a:p>
          <a:p>
            <a:pPr indent="0" lvl="0" marL="0" rtl="0" algn="l">
              <a:spcBef>
                <a:spcPts val="160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0"/>
          <p:cNvSpPr txBox="1"/>
          <p:nvPr>
            <p:ph type="title"/>
          </p:nvPr>
        </p:nvSpPr>
        <p:spPr>
          <a:xfrm>
            <a:off x="1002325" y="711175"/>
            <a:ext cx="726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of CMA - Ablation study</a:t>
            </a:r>
            <a:endParaRPr/>
          </a:p>
        </p:txBody>
      </p:sp>
      <p:sp>
        <p:nvSpPr>
          <p:cNvPr id="580" name="Google Shape;580;p60"/>
          <p:cNvSpPr txBox="1"/>
          <p:nvPr>
            <p:ph idx="1" type="body"/>
          </p:nvPr>
        </p:nvSpPr>
        <p:spPr>
          <a:xfrm>
            <a:off x="744675" y="1551725"/>
            <a:ext cx="3593400" cy="3439800"/>
          </a:xfrm>
          <a:prstGeom prst="rect">
            <a:avLst/>
          </a:prstGeom>
        </p:spPr>
        <p:txBody>
          <a:bodyPr anchorCtr="0" anchor="b" bIns="91425" lIns="91425" spcFirstLastPara="1" rIns="91425" wrap="square" tIns="91425">
            <a:noAutofit/>
          </a:bodyPr>
          <a:lstStyle/>
          <a:p>
            <a:pPr indent="-317500" lvl="0" marL="457200" rtl="0" algn="l">
              <a:spcBef>
                <a:spcPts val="0"/>
              </a:spcBef>
              <a:spcAft>
                <a:spcPts val="0"/>
              </a:spcAft>
              <a:buSzPts val="1400"/>
              <a:buChar char="●"/>
            </a:pPr>
            <a:r>
              <a:rPr lang="en"/>
              <a:t>After Cross-AVID pre-training, crossmodal disagreements are corrected by finetuning the audio and video networks to minimize the loss</a:t>
            </a:r>
            <a:endParaRPr/>
          </a:p>
          <a:p>
            <a:pPr indent="-317500" lvl="0" marL="457200" rtl="0" algn="l">
              <a:spcBef>
                <a:spcPts val="0"/>
              </a:spcBef>
              <a:spcAft>
                <a:spcPts val="0"/>
              </a:spcAft>
              <a:buSzPts val="1400"/>
              <a:buChar char="●"/>
            </a:pPr>
            <a:r>
              <a:rPr lang="en"/>
              <a:t>Models are initialized with the Cross-AVID model at epoch 200, and trained for 200 additional epochs. We compare these models to a Cross-AVID model trained for 400 epochs, thus controlling for the total number of parameter updates</a:t>
            </a:r>
            <a:endParaRPr/>
          </a:p>
        </p:txBody>
      </p:sp>
      <p:sp>
        <p:nvSpPr>
          <p:cNvPr id="581" name="Google Shape;581;p60"/>
          <p:cNvSpPr txBox="1"/>
          <p:nvPr>
            <p:ph idx="2" type="body"/>
          </p:nvPr>
        </p:nvSpPr>
        <p:spPr>
          <a:xfrm>
            <a:off x="4805925" y="1488375"/>
            <a:ext cx="3593400" cy="3300300"/>
          </a:xfrm>
          <a:prstGeom prst="rect">
            <a:avLst/>
          </a:prstGeom>
        </p:spPr>
        <p:txBody>
          <a:bodyPr anchorCtr="0" anchor="b" bIns="91425" lIns="91425" spcFirstLastPara="1" rIns="91425" wrap="square" tIns="91425">
            <a:noAutofit/>
          </a:bodyPr>
          <a:lstStyle/>
          <a:p>
            <a:pPr indent="-317500" lvl="0" marL="457200" rtl="0" algn="l">
              <a:spcBef>
                <a:spcPts val="0"/>
              </a:spcBef>
              <a:spcAft>
                <a:spcPts val="0"/>
              </a:spcAft>
              <a:buSzPts val="1400"/>
              <a:buChar char="●"/>
            </a:pPr>
            <a:r>
              <a:rPr lang="en"/>
              <a:t>For each sample, we find 32 positive instances using the CMA</a:t>
            </a:r>
            <a:endParaRPr/>
          </a:p>
          <a:p>
            <a:pPr indent="-317500" lvl="0" marL="457200" rtl="0" algn="l">
              <a:spcBef>
                <a:spcPts val="0"/>
              </a:spcBef>
              <a:spcAft>
                <a:spcPts val="0"/>
              </a:spcAft>
              <a:buSzPts val="1400"/>
              <a:buChar char="●"/>
            </a:pPr>
            <a:r>
              <a:rPr lang="en"/>
              <a:t>For efficiency purposes, the positive set is updated every 50 epochs.</a:t>
            </a:r>
            <a:endParaRPr/>
          </a:p>
          <a:p>
            <a:pPr indent="-317500" lvl="0" marL="457200" rtl="0" algn="l">
              <a:spcBef>
                <a:spcPts val="0"/>
              </a:spcBef>
              <a:spcAft>
                <a:spcPts val="0"/>
              </a:spcAft>
              <a:buSzPts val="1400"/>
              <a:buChar char="●"/>
            </a:pPr>
            <a:r>
              <a:rPr lang="en"/>
              <a:t>In each iteration, 1024 negative memories (not overlapping with positives) were sampled.</a:t>
            </a:r>
            <a:endParaRPr/>
          </a:p>
          <a:p>
            <a:pPr indent="-317500" lvl="0" marL="457200" rtl="0" algn="l">
              <a:spcBef>
                <a:spcPts val="0"/>
              </a:spcBef>
              <a:spcAft>
                <a:spcPts val="0"/>
              </a:spcAft>
              <a:buSzPts val="1400"/>
              <a:buChar char="●"/>
            </a:pPr>
            <a:r>
              <a:rPr lang="en"/>
              <a:t>These positive and negative memories were then used to minimize the CMA loss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1"/>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Experimental Setup - Result</a:t>
            </a:r>
            <a:endParaRPr/>
          </a:p>
        </p:txBody>
      </p:sp>
      <p:sp>
        <p:nvSpPr>
          <p:cNvPr id="587" name="Google Shape;587;p61"/>
          <p:cNvSpPr txBox="1"/>
          <p:nvPr>
            <p:ph idx="1" type="body"/>
          </p:nvPr>
        </p:nvSpPr>
        <p:spPr>
          <a:xfrm>
            <a:off x="744675" y="1551725"/>
            <a:ext cx="3593400" cy="2822100"/>
          </a:xfrm>
          <a:prstGeom prst="rect">
            <a:avLst/>
          </a:prstGeom>
        </p:spPr>
        <p:txBody>
          <a:bodyPr anchorCtr="0" anchor="b" bIns="91425" lIns="91425" spcFirstLastPara="1" rIns="91425" wrap="square" tIns="91425">
            <a:noAutofit/>
          </a:bodyPr>
          <a:lstStyle/>
          <a:p>
            <a:pPr indent="-317500" lvl="0" marL="457200" rtl="0" algn="l">
              <a:spcBef>
                <a:spcPts val="0"/>
              </a:spcBef>
              <a:spcAft>
                <a:spcPts val="0"/>
              </a:spcAft>
              <a:buSzPts val="1400"/>
              <a:buChar char="●"/>
            </a:pPr>
            <a:r>
              <a:rPr lang="en"/>
              <a:t>We use the 18-layer R(2+1)D network of as the video encoder and a 9-layer (2D) CNN with batch normalization as the audio encoder. </a:t>
            </a:r>
            <a:endParaRPr/>
          </a:p>
          <a:p>
            <a:pPr indent="-317500" lvl="0" marL="457200" rtl="0" algn="l">
              <a:spcBef>
                <a:spcPts val="0"/>
              </a:spcBef>
              <a:spcAft>
                <a:spcPts val="0"/>
              </a:spcAft>
              <a:buSzPts val="1400"/>
              <a:buChar char="●"/>
            </a:pPr>
            <a:r>
              <a:rPr lang="en"/>
              <a:t>Models are trained on Kinetics-400 and the full Audioset datasets,  containing 240K and 1.8M video instances</a:t>
            </a:r>
            <a:endParaRPr/>
          </a:p>
        </p:txBody>
      </p:sp>
      <p:sp>
        <p:nvSpPr>
          <p:cNvPr id="588" name="Google Shape;588;p61"/>
          <p:cNvSpPr txBox="1"/>
          <p:nvPr>
            <p:ph idx="2" type="body"/>
          </p:nvPr>
        </p:nvSpPr>
        <p:spPr>
          <a:xfrm>
            <a:off x="4805925" y="1551725"/>
            <a:ext cx="3593400" cy="2822100"/>
          </a:xfrm>
          <a:prstGeom prst="rect">
            <a:avLst/>
          </a:prstGeom>
        </p:spPr>
        <p:txBody>
          <a:bodyPr anchorCtr="0" anchor="b" bIns="91425" lIns="91425" spcFirstLastPara="1" rIns="91425" wrap="square" tIns="91425">
            <a:noAutofit/>
          </a:bodyPr>
          <a:lstStyle/>
          <a:p>
            <a:pPr indent="-317500" lvl="0" marL="457200" rtl="0" algn="l">
              <a:spcBef>
                <a:spcPts val="0"/>
              </a:spcBef>
              <a:spcAft>
                <a:spcPts val="0"/>
              </a:spcAft>
              <a:buSzPts val="1400"/>
              <a:buChar char="●"/>
            </a:pPr>
            <a:r>
              <a:rPr lang="en"/>
              <a:t>Video clips composed of 8 frames of size 224×224 are extracted at a frame rate of 16fps with standard data augmentation procedures. </a:t>
            </a:r>
            <a:endParaRPr/>
          </a:p>
          <a:p>
            <a:pPr indent="-317500" lvl="0" marL="457200" rtl="0" algn="l">
              <a:spcBef>
                <a:spcPts val="0"/>
              </a:spcBef>
              <a:spcAft>
                <a:spcPts val="0"/>
              </a:spcAft>
              <a:buSzPts val="1400"/>
              <a:buChar char="●"/>
            </a:pPr>
            <a:r>
              <a:rPr lang="en"/>
              <a:t>Two seconds of audio is randomly sampled within 0.5 seconds of the video at a 24kHz sampling rate, and spectrograms of size 200 × 257 (200 time steps with 257 frequency bands) are used as the input to the audio network.</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2"/>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Parameters Setup - Result</a:t>
            </a:r>
            <a:endParaRPr/>
          </a:p>
        </p:txBody>
      </p:sp>
      <p:sp>
        <p:nvSpPr>
          <p:cNvPr id="594" name="Google Shape;594;p62"/>
          <p:cNvSpPr txBox="1"/>
          <p:nvPr>
            <p:ph idx="1" type="body"/>
          </p:nvPr>
        </p:nvSpPr>
        <p:spPr>
          <a:xfrm>
            <a:off x="744675" y="1551725"/>
            <a:ext cx="3593400" cy="282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For Cross-AVID, the cross-modal discrimination loss is optimized with K = 1024 negative instances.</a:t>
            </a:r>
            <a:endParaRPr/>
          </a:p>
          <a:p>
            <a:pPr indent="0" lvl="0" marL="0" rtl="0" algn="l">
              <a:spcBef>
                <a:spcPts val="1600"/>
              </a:spcBef>
              <a:spcAft>
                <a:spcPts val="1600"/>
              </a:spcAft>
              <a:buNone/>
            </a:pPr>
            <a:r>
              <a:rPr lang="en"/>
              <a:t>We then find 128 positive instances for each sample using cross-modal agreements, and optimize the CMA criterion of with Kp = 32 positives, Kn = 1024 negatives and lambda = 1.0</a:t>
            </a:r>
            <a:endParaRPr/>
          </a:p>
        </p:txBody>
      </p:sp>
      <p:sp>
        <p:nvSpPr>
          <p:cNvPr id="595" name="Google Shape;595;p62"/>
          <p:cNvSpPr txBox="1"/>
          <p:nvPr>
            <p:ph idx="2" type="body"/>
          </p:nvPr>
        </p:nvSpPr>
        <p:spPr>
          <a:xfrm>
            <a:off x="4805925" y="1551725"/>
            <a:ext cx="3593400" cy="2822100"/>
          </a:xfrm>
          <a:prstGeom prst="rect">
            <a:avLst/>
          </a:prstGeom>
        </p:spPr>
        <p:txBody>
          <a:bodyPr anchorCtr="0" anchor="b"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3"/>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3"/>
          <p:cNvSpPr txBox="1"/>
          <p:nvPr>
            <p:ph idx="1" type="body"/>
          </p:nvPr>
        </p:nvSpPr>
        <p:spPr>
          <a:xfrm>
            <a:off x="744675" y="1551725"/>
            <a:ext cx="3593400" cy="282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rgbClr val="212529"/>
                </a:solidFill>
                <a:highlight>
                  <a:srgbClr val="FFFFFF"/>
                </a:highlight>
                <a:latin typeface="Arial"/>
                <a:ea typeface="Arial"/>
                <a:cs typeface="Arial"/>
                <a:sym typeface="Arial"/>
              </a:rPr>
              <a:t>Cross-Modal Deep Clustering (XDC), a novel self-supervised method that leverages unsupervised clustering in one modality (e.g., audio) as a supervisory signal for the other modality (e.g., video).</a:t>
            </a:r>
            <a:endParaRPr sz="1200">
              <a:solidFill>
                <a:srgbClr val="212529"/>
              </a:solidFill>
              <a:highlight>
                <a:srgbClr val="FFFFFF"/>
              </a:highlight>
              <a:latin typeface="Arial"/>
              <a:ea typeface="Arial"/>
              <a:cs typeface="Arial"/>
              <a:sym typeface="Arial"/>
            </a:endParaRPr>
          </a:p>
          <a:p>
            <a:pPr indent="0" lvl="0" marL="0" rtl="0" algn="l">
              <a:spcBef>
                <a:spcPts val="1600"/>
              </a:spcBef>
              <a:spcAft>
                <a:spcPts val="1600"/>
              </a:spcAft>
              <a:buNone/>
            </a:pPr>
            <a:r>
              <a:rPr lang="en" sz="1200">
                <a:solidFill>
                  <a:srgbClr val="212529"/>
                </a:solidFill>
                <a:highlight>
                  <a:srgbClr val="FFFFFF"/>
                </a:highlight>
                <a:latin typeface="Arial"/>
                <a:ea typeface="Arial"/>
                <a:cs typeface="Arial"/>
                <a:sym typeface="Arial"/>
              </a:rPr>
              <a:t>L3 and AVTS propose to learn audio-visual representations by predicting whether audio/video pairs are in-sync. However, these methods optimize for the audiovisual correspondence task, which fails to reason about the data distribution at large.</a:t>
            </a:r>
            <a:endParaRPr sz="1200">
              <a:solidFill>
                <a:srgbClr val="212529"/>
              </a:solidFill>
              <a:highlight>
                <a:srgbClr val="FFFFFF"/>
              </a:highlight>
              <a:latin typeface="Arial"/>
              <a:ea typeface="Arial"/>
              <a:cs typeface="Arial"/>
              <a:sym typeface="Arial"/>
            </a:endParaRPr>
          </a:p>
        </p:txBody>
      </p:sp>
      <p:sp>
        <p:nvSpPr>
          <p:cNvPr id="602" name="Google Shape;602;p63"/>
          <p:cNvSpPr txBox="1"/>
          <p:nvPr>
            <p:ph idx="2" type="body"/>
          </p:nvPr>
        </p:nvSpPr>
        <p:spPr>
          <a:xfrm>
            <a:off x="4805925" y="1551725"/>
            <a:ext cx="3593400" cy="2822100"/>
          </a:xfrm>
          <a:prstGeom prst="rect">
            <a:avLst/>
          </a:prstGeom>
        </p:spPr>
        <p:txBody>
          <a:bodyPr anchorCtr="0" anchor="b"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0"/>
          <p:cNvSpPr txBox="1"/>
          <p:nvPr>
            <p:ph type="title"/>
          </p:nvPr>
        </p:nvSpPr>
        <p:spPr>
          <a:xfrm>
            <a:off x="1836900" y="711175"/>
            <a:ext cx="5470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Audio - Visual Correspondence</a:t>
            </a:r>
            <a:endParaRPr/>
          </a:p>
        </p:txBody>
      </p:sp>
      <p:pic>
        <p:nvPicPr>
          <p:cNvPr id="223" name="Google Shape;223;p30"/>
          <p:cNvPicPr preferRelativeResize="0"/>
          <p:nvPr/>
        </p:nvPicPr>
        <p:blipFill>
          <a:blip r:embed="rId3">
            <a:alphaModFix/>
          </a:blip>
          <a:stretch>
            <a:fillRect/>
          </a:stretch>
        </p:blipFill>
        <p:spPr>
          <a:xfrm>
            <a:off x="1546238" y="1447325"/>
            <a:ext cx="6051525" cy="2974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type="title"/>
          </p:nvPr>
        </p:nvSpPr>
        <p:spPr>
          <a:xfrm>
            <a:off x="1836900" y="711175"/>
            <a:ext cx="5470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Audio - Visual Correspondence</a:t>
            </a:r>
            <a:endParaRPr/>
          </a:p>
        </p:txBody>
      </p:sp>
      <p:pic>
        <p:nvPicPr>
          <p:cNvPr id="229" name="Google Shape;229;p31"/>
          <p:cNvPicPr preferRelativeResize="0"/>
          <p:nvPr/>
        </p:nvPicPr>
        <p:blipFill rotWithShape="1">
          <a:blip r:embed="rId3">
            <a:alphaModFix/>
          </a:blip>
          <a:srcRect b="0" l="0" r="71008" t="0"/>
          <a:stretch/>
        </p:blipFill>
        <p:spPr>
          <a:xfrm>
            <a:off x="1546241" y="1447325"/>
            <a:ext cx="1754400" cy="2974775"/>
          </a:xfrm>
          <a:prstGeom prst="rect">
            <a:avLst/>
          </a:prstGeom>
          <a:noFill/>
          <a:ln>
            <a:noFill/>
          </a:ln>
        </p:spPr>
      </p:pic>
      <p:pic>
        <p:nvPicPr>
          <p:cNvPr id="230" name="Google Shape;230;p31"/>
          <p:cNvPicPr preferRelativeResize="0"/>
          <p:nvPr/>
        </p:nvPicPr>
        <p:blipFill rotWithShape="1">
          <a:blip r:embed="rId4">
            <a:alphaModFix/>
          </a:blip>
          <a:srcRect b="0" l="2037" r="0" t="0"/>
          <a:stretch/>
        </p:blipFill>
        <p:spPr>
          <a:xfrm>
            <a:off x="3300650" y="1565450"/>
            <a:ext cx="4297100" cy="2924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2"/>
          <p:cNvSpPr txBox="1"/>
          <p:nvPr>
            <p:ph type="title"/>
          </p:nvPr>
        </p:nvSpPr>
        <p:spPr>
          <a:xfrm>
            <a:off x="1836900" y="711175"/>
            <a:ext cx="5470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Audio - Visual Synchronization</a:t>
            </a:r>
            <a:endParaRPr/>
          </a:p>
        </p:txBody>
      </p:sp>
      <p:pic>
        <p:nvPicPr>
          <p:cNvPr id="236" name="Google Shape;236;p32"/>
          <p:cNvPicPr preferRelativeResize="0"/>
          <p:nvPr/>
        </p:nvPicPr>
        <p:blipFill>
          <a:blip r:embed="rId3">
            <a:alphaModFix/>
          </a:blip>
          <a:stretch>
            <a:fillRect/>
          </a:stretch>
        </p:blipFill>
        <p:spPr>
          <a:xfrm>
            <a:off x="1373025" y="1852850"/>
            <a:ext cx="7192201" cy="2091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0" name="Shape 240"/>
        <p:cNvGrpSpPr/>
        <p:nvPr/>
      </p:nvGrpSpPr>
      <p:grpSpPr>
        <a:xfrm>
          <a:off x="0" y="0"/>
          <a:ext cx="0" cy="0"/>
          <a:chOff x="0" y="0"/>
          <a:chExt cx="0" cy="0"/>
        </a:xfrm>
      </p:grpSpPr>
      <p:sp>
        <p:nvSpPr>
          <p:cNvPr id="241" name="Google Shape;241;p33"/>
          <p:cNvSpPr txBox="1"/>
          <p:nvPr>
            <p:ph idx="1" type="subTitle"/>
          </p:nvPr>
        </p:nvSpPr>
        <p:spPr>
          <a:xfrm>
            <a:off x="1813425" y="1125150"/>
            <a:ext cx="5901900" cy="28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Are there other ways to increase the difficulty of the AVC task? </a:t>
            </a: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4"/>
          <p:cNvPicPr preferRelativeResize="0"/>
          <p:nvPr/>
        </p:nvPicPr>
        <p:blipFill>
          <a:blip r:embed="rId3">
            <a:alphaModFix/>
          </a:blip>
          <a:stretch>
            <a:fillRect/>
          </a:stretch>
        </p:blipFill>
        <p:spPr>
          <a:xfrm>
            <a:off x="1879300" y="1283875"/>
            <a:ext cx="5797700" cy="3214225"/>
          </a:xfrm>
          <a:prstGeom prst="rect">
            <a:avLst/>
          </a:prstGeom>
          <a:noFill/>
          <a:ln>
            <a:noFill/>
          </a:ln>
        </p:spPr>
      </p:pic>
      <p:sp>
        <p:nvSpPr>
          <p:cNvPr id="247" name="Google Shape;247;p34"/>
          <p:cNvSpPr txBox="1"/>
          <p:nvPr>
            <p:ph type="title"/>
          </p:nvPr>
        </p:nvSpPr>
        <p:spPr>
          <a:xfrm>
            <a:off x="1525625" y="711175"/>
            <a:ext cx="6091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Audio-Visual Instance Discrimination</a:t>
            </a:r>
            <a:endParaRPr/>
          </a:p>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1" name="Shape 251"/>
        <p:cNvGrpSpPr/>
        <p:nvPr/>
      </p:nvGrpSpPr>
      <p:grpSpPr>
        <a:xfrm>
          <a:off x="0" y="0"/>
          <a:ext cx="0" cy="0"/>
          <a:chOff x="0" y="0"/>
          <a:chExt cx="0" cy="0"/>
        </a:xfrm>
      </p:grpSpPr>
      <p:sp>
        <p:nvSpPr>
          <p:cNvPr id="252" name="Google Shape;252;p35"/>
          <p:cNvSpPr txBox="1"/>
          <p:nvPr>
            <p:ph type="title"/>
          </p:nvPr>
        </p:nvSpPr>
        <p:spPr>
          <a:xfrm>
            <a:off x="1525625" y="711175"/>
            <a:ext cx="6091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Audio-Visual Instance Discrimination</a:t>
            </a:r>
            <a:endParaRPr/>
          </a:p>
          <a:p>
            <a:pPr indent="0" lvl="0" marL="0" rtl="0" algn="ctr">
              <a:spcBef>
                <a:spcPts val="0"/>
              </a:spcBef>
              <a:spcAft>
                <a:spcPts val="0"/>
              </a:spcAft>
              <a:buNone/>
            </a:pPr>
            <a:r>
              <a:t/>
            </a:r>
            <a:endParaRPr/>
          </a:p>
        </p:txBody>
      </p:sp>
      <p:pic>
        <p:nvPicPr>
          <p:cNvPr id="253" name="Google Shape;253;p35"/>
          <p:cNvPicPr preferRelativeResize="0"/>
          <p:nvPr/>
        </p:nvPicPr>
        <p:blipFill>
          <a:blip r:embed="rId3">
            <a:alphaModFix/>
          </a:blip>
          <a:stretch>
            <a:fillRect/>
          </a:stretch>
        </p:blipFill>
        <p:spPr>
          <a:xfrm>
            <a:off x="1449325" y="1353800"/>
            <a:ext cx="7106600" cy="2994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